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7"/>
  </p:notesMasterIdLst>
  <p:sldIdLst>
    <p:sldId id="334" r:id="rId2"/>
    <p:sldId id="357" r:id="rId3"/>
    <p:sldId id="326" r:id="rId4"/>
    <p:sldId id="370" r:id="rId5"/>
    <p:sldId id="376" r:id="rId6"/>
    <p:sldId id="360" r:id="rId7"/>
    <p:sldId id="361" r:id="rId8"/>
    <p:sldId id="358" r:id="rId9"/>
    <p:sldId id="371" r:id="rId10"/>
    <p:sldId id="363" r:id="rId11"/>
    <p:sldId id="344" r:id="rId12"/>
    <p:sldId id="335" r:id="rId13"/>
    <p:sldId id="375" r:id="rId14"/>
    <p:sldId id="342" r:id="rId15"/>
    <p:sldId id="374" r:id="rId16"/>
    <p:sldId id="365" r:id="rId17"/>
    <p:sldId id="368" r:id="rId18"/>
    <p:sldId id="369" r:id="rId19"/>
    <p:sldId id="373" r:id="rId20"/>
    <p:sldId id="351" r:id="rId21"/>
    <p:sldId id="377" r:id="rId22"/>
    <p:sldId id="372" r:id="rId23"/>
    <p:sldId id="352" r:id="rId24"/>
    <p:sldId id="354" r:id="rId25"/>
    <p:sldId id="355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Воробьев" initials="А. В." lastIdx="6" clrIdx="0"/>
  <p:cmAuthor id="1" name="Anderzay" initials="A" lastIdx="4" clrIdx="1"/>
  <p:cmAuthor id="2" name="Пользователь Windows" initials="ПW" lastIdx="4" clrIdx="2">
    <p:extLst>
      <p:ext uri="{19B8F6BF-5375-455C-9EA6-DF929625EA0E}">
        <p15:presenceInfo xmlns:p15="http://schemas.microsoft.com/office/powerpoint/2012/main" userId="Пользователь Windo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66CC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9" autoAdjust="0"/>
    <p:restoredTop sz="96395" autoAdjust="0"/>
  </p:normalViewPr>
  <p:slideViewPr>
    <p:cSldViewPr>
      <p:cViewPr varScale="1">
        <p:scale>
          <a:sx n="107" d="100"/>
          <a:sy n="107" d="100"/>
        </p:scale>
        <p:origin x="172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83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Click to edit Master text styles</a:t>
            </a:r>
          </a:p>
          <a:p>
            <a:pPr lvl="1"/>
            <a:r>
              <a:rPr lang="ru-RU" noProof="0" smtClean="0"/>
              <a:t>Second level</a:t>
            </a:r>
          </a:p>
          <a:p>
            <a:pPr lvl="2"/>
            <a:r>
              <a:rPr lang="ru-RU" noProof="0" smtClean="0"/>
              <a:t>Third level</a:t>
            </a:r>
          </a:p>
          <a:p>
            <a:pPr lvl="3"/>
            <a:r>
              <a:rPr lang="ru-RU" noProof="0" smtClean="0"/>
              <a:t>Fourth level</a:t>
            </a:r>
          </a:p>
          <a:p>
            <a:pPr lvl="4"/>
            <a:r>
              <a:rPr lang="ru-RU" noProof="0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7B5439B-2FA1-42A2-9E7D-ACF3DE18EF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118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41213-B79D-404B-9FF2-C9F816FC67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03D5CA-4E72-421D-950A-939F7BDB5D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84FD60-9107-4A11-BEFC-2B692C3683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ADFD2-D1B8-4C8E-B9B5-F5530B3357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F62C6C-B90D-485E-B199-B2A6137AED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7C92E-1235-4E75-A212-169A1C15BE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EB70F-5D62-40CF-8FBA-68F4C9B662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386DB-8572-4FA8-9A04-6BCA621654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1C36D-70FD-447A-8369-2B59181D3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CF625D-A75E-42B3-8B5E-5801B8C93E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A271A-1BBC-4120-84AA-CF92C7D403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B3F96D-0A2A-4291-8F15-D252AA5488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5AFC24-1AA2-4352-A360-236D5E15F8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FACBE0-EBE9-4022-A855-7DEC3D84AF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A09451-A808-4270-9565-017F26939A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E2030-A346-475A-8B91-AB56B63899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22045-AE6B-427C-B329-8DAB4E6DC8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160E4-5BC1-4CB7-BC19-AE67887EDC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03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E29FF9D-4B4B-4D63-83F1-E04D723BAC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1340768"/>
            <a:ext cx="8677472" cy="2088232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НОВЫЕ </a:t>
            </a:r>
            <a:r>
              <a:rPr lang="ru-RU" sz="5400" b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ВОЗМОЖНОСТИ Тренажера</a:t>
            </a:r>
            <a:endParaRPr lang="ru-RU" sz="54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ВЕРСИИ 6.30</a:t>
            </a:r>
          </a:p>
          <a:p>
            <a:pPr eaLnBrk="1" hangingPunct="1">
              <a:buFontTx/>
              <a:buNone/>
            </a:pPr>
            <a:endParaRPr lang="en-US" sz="2800" dirty="0" smtClean="0"/>
          </a:p>
          <a:p>
            <a:pPr eaLnBrk="1" hangingPunct="1">
              <a:buFontTx/>
              <a:buNone/>
            </a:pPr>
            <a:endParaRPr lang="en-US" sz="2800" dirty="0" smtClean="0"/>
          </a:p>
          <a:p>
            <a:pPr eaLnBrk="1" hangingPunct="1">
              <a:buFontTx/>
              <a:buNone/>
            </a:pPr>
            <a:r>
              <a:rPr lang="ru-RU" sz="2000" b="1" dirty="0" smtClean="0"/>
              <a:t>       </a:t>
            </a:r>
          </a:p>
          <a:p>
            <a:pPr eaLnBrk="1" hangingPunct="1">
              <a:buFontTx/>
              <a:buNone/>
            </a:pPr>
            <a:endParaRPr lang="ru-RU" sz="2000" b="1" dirty="0" smtClean="0">
              <a:solidFill>
                <a:srgbClr val="0070C0"/>
              </a:solidFill>
            </a:endParaRPr>
          </a:p>
          <a:p>
            <a:pPr eaLnBrk="1" hangingPunct="1"/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548680"/>
            <a:ext cx="83321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УПРАВЛЕНИЕ ЗН БЕЗ ОБРАЩЕНИЯ К СХЕМЕ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ВЕРСИИ 6.30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91548" y="5616779"/>
            <a:ext cx="3125802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dirty="0" smtClean="0"/>
              <a:t>ЗН включен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53816" y="5652076"/>
            <a:ext cx="2978508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dirty="0" smtClean="0"/>
              <a:t>ЗН отключен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678" y="1700808"/>
            <a:ext cx="3019672" cy="3915971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5964" y="1665509"/>
            <a:ext cx="3060340" cy="3986567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17386167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251521" y="548680"/>
            <a:ext cx="8568952" cy="792088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x-none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ЛУЧШЕН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НАЯ</a:t>
            </a:r>
            <a:r>
              <a:rPr lang="x-none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МОДЕЛ</a:t>
            </a:r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x-none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МИК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x-none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ОПРОЦЕССОРНЫХ ТЕРМИНАЛОВ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ВЕРСИИ 6.30</a:t>
            </a:r>
            <a:endParaRPr lang="ru-RU" sz="2000" dirty="0"/>
          </a:p>
        </p:txBody>
      </p:sp>
      <p:pic>
        <p:nvPicPr>
          <p:cNvPr id="5124" name="Picture 4" descr="C:\Users\modus\AppData\Local\Temp\SNAGHTML23b4db5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81" y="1484784"/>
            <a:ext cx="8251890" cy="4608512"/>
          </a:xfrm>
          <a:prstGeom prst="rect">
            <a:avLst/>
          </a:prstGeom>
          <a:noFill/>
          <a:effectLst>
            <a:glow rad="1270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7880" y="5446965"/>
            <a:ext cx="3508056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sz="1800" dirty="0"/>
              <a:t>п</a:t>
            </a:r>
            <a:r>
              <a:rPr lang="ru-RU" sz="1800" dirty="0" smtClean="0"/>
              <a:t>ри щелчке мыши всплывает увеличенный терминал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90426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6299" y="551809"/>
            <a:ext cx="8661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УЛУЧШЕННАЯ ГРАФИЧЕСКАЯ ИМИТАЦИЯ ЯЧЕЕК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РЭС</a:t>
            </a: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19534" y="1124744"/>
            <a:ext cx="792088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dirty="0" smtClean="0"/>
              <a:t>5.20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100054" y="1099090"/>
            <a:ext cx="792088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dirty="0" smtClean="0"/>
              <a:t>6.30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73714" y="6003108"/>
            <a:ext cx="2126340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sz="1800" dirty="0" smtClean="0"/>
              <a:t>Дверь закрыта</a:t>
            </a:r>
            <a:endParaRPr lang="ru-RU" sz="1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552725" y="6022630"/>
            <a:ext cx="2126340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sz="1800" dirty="0" smtClean="0"/>
              <a:t>Дверь открыта</a:t>
            </a:r>
            <a:endParaRPr lang="ru-RU" sz="1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85" y="1548419"/>
            <a:ext cx="3229222" cy="4479244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029" y="1523042"/>
            <a:ext cx="2587254" cy="4480066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200" y="1523041"/>
            <a:ext cx="2592356" cy="4499589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227526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5" y="581067"/>
            <a:ext cx="84925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НОВЫЙ УРОВЕНЬ ВИЗУАЛИЗАЦИИ ЯЧЕЕК РЭС</a:t>
            </a:r>
          </a:p>
          <a:p>
            <a:pPr algn="ctr"/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ВЕРСИИ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6.30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05" y="1742364"/>
            <a:ext cx="5126932" cy="3024336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6217" y="2564904"/>
            <a:ext cx="5471842" cy="3956563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sp>
        <p:nvSpPr>
          <p:cNvPr id="13" name="Объект 1"/>
          <p:cNvSpPr txBox="1">
            <a:spLocks/>
          </p:cNvSpPr>
          <p:nvPr/>
        </p:nvSpPr>
        <p:spPr bwMode="auto">
          <a:xfrm>
            <a:off x="1188179" y="1377456"/>
            <a:ext cx="3292783" cy="47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ru-RU" sz="1600" kern="0" dirty="0" smtClean="0"/>
              <a:t>Фотография реальной ячейки</a:t>
            </a:r>
            <a:endParaRPr lang="ru-RU" sz="1600" kern="0" dirty="0"/>
          </a:p>
        </p:txBody>
      </p:sp>
      <p:sp>
        <p:nvSpPr>
          <p:cNvPr id="14" name="Объект 1"/>
          <p:cNvSpPr txBox="1">
            <a:spLocks/>
          </p:cNvSpPr>
          <p:nvPr/>
        </p:nvSpPr>
        <p:spPr bwMode="auto">
          <a:xfrm>
            <a:off x="5398037" y="2210856"/>
            <a:ext cx="2448272" cy="47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ru-RU" sz="1600" kern="0" dirty="0" smtClean="0"/>
              <a:t>Ячейка в тренажере  </a:t>
            </a:r>
            <a:endParaRPr lang="ru-RU" sz="1600" kern="0" dirty="0"/>
          </a:p>
        </p:txBody>
      </p:sp>
    </p:spTree>
    <p:extLst>
      <p:ext uri="{BB962C8B-B14F-4D97-AF65-F5344CB8AC3E}">
        <p14:creationId xmlns:p14="http://schemas.microsoft.com/office/powerpoint/2010/main" val="258719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>
          <a:xfrm>
            <a:off x="6372200" y="1438430"/>
            <a:ext cx="792088" cy="341213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6.30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  <a:p>
            <a:pPr algn="ctr"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endParaRPr lang="ru-RU" sz="1800" dirty="0" smtClean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038205" y="1438430"/>
            <a:ext cx="878365" cy="34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5.2 </a:t>
            </a:r>
          </a:p>
          <a:p>
            <a:pPr eaLnBrk="1" hangingPunct="1">
              <a:lnSpc>
                <a:spcPct val="80000"/>
              </a:lnSpc>
            </a:pPr>
            <a:endParaRPr lang="ru-RU" sz="2000" kern="0" dirty="0" smtClean="0"/>
          </a:p>
          <a:p>
            <a:pPr eaLnBrk="1" hangingPunct="1">
              <a:lnSpc>
                <a:spcPct val="80000"/>
              </a:lnSpc>
            </a:pPr>
            <a:endParaRPr lang="ru-RU" sz="2000" kern="0" dirty="0" smtClean="0"/>
          </a:p>
          <a:p>
            <a:pPr eaLnBrk="1" hangingPunct="1">
              <a:lnSpc>
                <a:spcPct val="80000"/>
              </a:lnSpc>
            </a:pPr>
            <a:endParaRPr lang="ru-RU" sz="1800" kern="0" dirty="0" smtClean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47484"/>
            <a:ext cx="91439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ИМИТАЦИЯ ОПЕРАЦИИ УСТАНОВКИ ПЗЗ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ЯЧЕЙКЕ РЭС БЕЗ ОБРАЩЕНИЯ К СХЕМЕ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1028" name="Picture 4" descr="C:\Users\modus\AppData\Local\Temp\SNAGHTML32b4e2a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949" y="1916832"/>
            <a:ext cx="3654589" cy="4510619"/>
          </a:xfrm>
          <a:prstGeom prst="rect">
            <a:avLst/>
          </a:prstGeom>
          <a:noFill/>
          <a:effectLst>
            <a:glow rad="127000">
              <a:srgbClr val="00B050">
                <a:alpha val="3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482" y="1916832"/>
            <a:ext cx="3923809" cy="2466667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156004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>
          <a:xfrm>
            <a:off x="5706401" y="1523012"/>
            <a:ext cx="792088" cy="341213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ru-RU" sz="2000" dirty="0" smtClean="0"/>
              <a:t>6.30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  <a:p>
            <a:pPr algn="ctr"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endParaRPr lang="ru-RU" sz="1800" dirty="0" smtClean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473204" y="1523013"/>
            <a:ext cx="878365" cy="34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000" kern="0" dirty="0" smtClean="0"/>
              <a:t>5.2</a:t>
            </a:r>
            <a:r>
              <a:rPr lang="ru-RU" sz="24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eaLnBrk="1" hangingPunct="1">
              <a:lnSpc>
                <a:spcPct val="80000"/>
              </a:lnSpc>
            </a:pPr>
            <a:endParaRPr lang="ru-RU" sz="2000" kern="0" dirty="0" smtClean="0"/>
          </a:p>
          <a:p>
            <a:pPr eaLnBrk="1" hangingPunct="1">
              <a:lnSpc>
                <a:spcPct val="80000"/>
              </a:lnSpc>
            </a:pPr>
            <a:endParaRPr lang="ru-RU" sz="2000" kern="0" dirty="0" smtClean="0"/>
          </a:p>
          <a:p>
            <a:pPr eaLnBrk="1" hangingPunct="1">
              <a:lnSpc>
                <a:spcPct val="80000"/>
              </a:lnSpc>
            </a:pPr>
            <a:endParaRPr lang="ru-RU" sz="1800" kern="0" dirty="0" smtClean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48680"/>
            <a:ext cx="91439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ИМИТАЦИЯ ОПЕРАЦИИ УСТАНОВКИ ПЗЗ НА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ТРАНСФОРМАТОР БЕЗ ОБРАЩЕНИЯ К СХЕМЕ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880" y="1916832"/>
            <a:ext cx="5221130" cy="3611842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916832"/>
            <a:ext cx="2647619" cy="2666667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108590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39552" y="620772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НОВЫЙ УРОВЕНЬ ВИЗУАЛИЗАЦИИ ПАНЕЛЕЙ РЗИА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97447" y="1268760"/>
            <a:ext cx="792088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dirty="0" smtClean="0"/>
              <a:t>5.20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300192" y="1268760"/>
            <a:ext cx="792088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dirty="0" smtClean="0"/>
              <a:t>6.30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153" y="1651479"/>
            <a:ext cx="3156944" cy="4746106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3810" y="1668870"/>
            <a:ext cx="2817020" cy="3948309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4008777" y="5617179"/>
            <a:ext cx="2126340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sz="1800" dirty="0" smtClean="0"/>
              <a:t>Дверь закрыта</a:t>
            </a:r>
            <a:endParaRPr lang="ru-RU" sz="1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501301" y="6230731"/>
            <a:ext cx="2126340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sz="1800" dirty="0" smtClean="0"/>
              <a:t>Дверь открыта</a:t>
            </a:r>
            <a:endParaRPr lang="ru-RU" sz="18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5117" y="2297014"/>
            <a:ext cx="2795805" cy="3931949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77271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4122" y="1539680"/>
            <a:ext cx="2846420" cy="3584741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144" y="2571882"/>
            <a:ext cx="2858854" cy="3600400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sp>
        <p:nvSpPr>
          <p:cNvPr id="7" name="Прямоугольник 6"/>
          <p:cNvSpPr/>
          <p:nvPr/>
        </p:nvSpPr>
        <p:spPr>
          <a:xfrm>
            <a:off x="323528" y="573810"/>
            <a:ext cx="84761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НОВЫЙ УРОВЕНЬ ВИЗУАЛИЗАЦИИ ШКАФОВ КРУЭ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ВЕРСИИ 6.30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23928" y="5124421"/>
            <a:ext cx="2126340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Дверь закрыта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54402" y="6172282"/>
            <a:ext cx="2126340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Дверь открыта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247" y="1539680"/>
            <a:ext cx="2932451" cy="4394050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sp>
        <p:nvSpPr>
          <p:cNvPr id="13" name="Объект 1"/>
          <p:cNvSpPr txBox="1">
            <a:spLocks/>
          </p:cNvSpPr>
          <p:nvPr/>
        </p:nvSpPr>
        <p:spPr bwMode="auto">
          <a:xfrm>
            <a:off x="769199" y="5917911"/>
            <a:ext cx="2261820" cy="47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ru-RU" sz="16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Фотография реального шкафа</a:t>
            </a:r>
            <a:endParaRPr lang="ru-RU" sz="16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11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63888" y="1556792"/>
            <a:ext cx="2427257" cy="4663693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102" y="1560358"/>
            <a:ext cx="2193421" cy="4630555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sp>
        <p:nvSpPr>
          <p:cNvPr id="6" name="Прямоугольник 5"/>
          <p:cNvSpPr/>
          <p:nvPr/>
        </p:nvSpPr>
        <p:spPr>
          <a:xfrm>
            <a:off x="251520" y="548680"/>
            <a:ext cx="85482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НОВЫЙ УРОВЕНЬ ВИЗУАЛИЗАЦИИ ШКАФОВ КРУЭ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ВЕРСИИ 6.30</a:t>
            </a:r>
            <a:endParaRPr lang="ru-RU" sz="2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1924" y="1546533"/>
            <a:ext cx="2445943" cy="4684212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sp>
        <p:nvSpPr>
          <p:cNvPr id="9" name="Прямоугольник 8"/>
          <p:cNvSpPr/>
          <p:nvPr/>
        </p:nvSpPr>
        <p:spPr>
          <a:xfrm>
            <a:off x="3563888" y="6274500"/>
            <a:ext cx="2427257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sz="1600" dirty="0" smtClean="0"/>
              <a:t>Дверь закрыта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091923" y="6284939"/>
            <a:ext cx="2445943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sz="1600" dirty="0" smtClean="0"/>
              <a:t>Дверь открыта</a:t>
            </a:r>
            <a:endParaRPr lang="ru-RU" sz="1600" dirty="0"/>
          </a:p>
        </p:txBody>
      </p:sp>
      <p:sp>
        <p:nvSpPr>
          <p:cNvPr id="11" name="Объект 1"/>
          <p:cNvSpPr txBox="1">
            <a:spLocks/>
          </p:cNvSpPr>
          <p:nvPr/>
        </p:nvSpPr>
        <p:spPr bwMode="auto">
          <a:xfrm>
            <a:off x="142696" y="6231585"/>
            <a:ext cx="3178232" cy="47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ru-RU" sz="1600" kern="0" dirty="0" smtClean="0"/>
              <a:t>Фотография реального шкафа</a:t>
            </a:r>
            <a:endParaRPr lang="ru-RU" sz="1600" kern="0" dirty="0"/>
          </a:p>
        </p:txBody>
      </p:sp>
    </p:spTree>
    <p:extLst>
      <p:ext uri="{BB962C8B-B14F-4D97-AF65-F5344CB8AC3E}">
        <p14:creationId xmlns:p14="http://schemas.microsoft.com/office/powerpoint/2010/main" val="287031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1770142"/>
            <a:ext cx="4314125" cy="1786008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7524" y="624481"/>
            <a:ext cx="8258752" cy="745551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РАСШИРЕННАЯ БИБЛИОТЕКА ЭЛЕМЕНТОВ КОНТРОЛЯ, УПРАВЛЕНИЯ, ИНДИКАЦИИ, ПРИБОРОВ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93035" y="1388325"/>
            <a:ext cx="792088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dirty="0" smtClean="0"/>
              <a:t>5.20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225577" y="1370032"/>
            <a:ext cx="792088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dirty="0" smtClean="0"/>
              <a:t>6.30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926" y="1788435"/>
            <a:ext cx="3014306" cy="1253398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926" y="3739325"/>
            <a:ext cx="3014306" cy="1116410"/>
          </a:xfrm>
          <a:prstGeom prst="rect">
            <a:avLst/>
          </a:prstGeom>
          <a:effectLst>
            <a:glow rad="127000">
              <a:srgbClr val="00B050">
                <a:alpha val="50000"/>
              </a:srgbClr>
            </a:glo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999" y="5620170"/>
            <a:ext cx="2534159" cy="633541"/>
          </a:xfrm>
          <a:prstGeom prst="rect">
            <a:avLst/>
          </a:prstGeom>
          <a:effectLst>
            <a:glow rad="127000">
              <a:srgbClr val="00B050">
                <a:alpha val="60000"/>
              </a:srgbClr>
            </a:glo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6016" y="3739325"/>
            <a:ext cx="3651659" cy="1709606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4283" y="5620170"/>
            <a:ext cx="3395124" cy="914669"/>
          </a:xfrm>
          <a:prstGeom prst="rect">
            <a:avLst/>
          </a:prstGeom>
          <a:effectLst>
            <a:glow rad="127000">
              <a:srgbClr val="00B050">
                <a:alpha val="6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257214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3215" y="643597"/>
            <a:ext cx="8472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УЛУЧШЕННАЯ ГРАФИЧЕСКАЯ ИМИТАЦИЯ ЯЧЕЕК КРУ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0094" y="1888912"/>
            <a:ext cx="1508897" cy="4612640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0632" y="1888911"/>
            <a:ext cx="2231723" cy="4612641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sp>
        <p:nvSpPr>
          <p:cNvPr id="13" name="Объект 1"/>
          <p:cNvSpPr txBox="1">
            <a:spLocks/>
          </p:cNvSpPr>
          <p:nvPr/>
        </p:nvSpPr>
        <p:spPr bwMode="auto">
          <a:xfrm>
            <a:off x="4778650" y="1268760"/>
            <a:ext cx="1931784" cy="47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ru-RU" sz="1600" kern="0" dirty="0" smtClean="0"/>
              <a:t>Фотография реальной ячейки</a:t>
            </a:r>
            <a:endParaRPr lang="ru-RU" sz="1600" kern="0" dirty="0"/>
          </a:p>
        </p:txBody>
      </p:sp>
      <p:sp>
        <p:nvSpPr>
          <p:cNvPr id="15" name="Объект 1"/>
          <p:cNvSpPr txBox="1">
            <a:spLocks/>
          </p:cNvSpPr>
          <p:nvPr/>
        </p:nvSpPr>
        <p:spPr bwMode="auto">
          <a:xfrm>
            <a:off x="6835039" y="1268760"/>
            <a:ext cx="1800200" cy="47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ru-RU" sz="1600" kern="0" dirty="0" smtClean="0"/>
              <a:t>Ячейка в тренажере  </a:t>
            </a:r>
            <a:endParaRPr lang="ru-RU" sz="1600" kern="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373" y="1932066"/>
            <a:ext cx="1418898" cy="4143353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3086" y="1914215"/>
            <a:ext cx="2972296" cy="4172121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sp>
        <p:nvSpPr>
          <p:cNvPr id="21" name="Объект 1"/>
          <p:cNvSpPr txBox="1">
            <a:spLocks/>
          </p:cNvSpPr>
          <p:nvPr/>
        </p:nvSpPr>
        <p:spPr bwMode="auto">
          <a:xfrm>
            <a:off x="39930" y="1293162"/>
            <a:ext cx="1931784" cy="47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ru-RU" sz="1600" kern="0" dirty="0" smtClean="0"/>
              <a:t>Фотография реальной ячейки</a:t>
            </a:r>
            <a:endParaRPr lang="ru-RU" sz="1600" kern="0" dirty="0"/>
          </a:p>
        </p:txBody>
      </p:sp>
      <p:sp>
        <p:nvSpPr>
          <p:cNvPr id="22" name="Объект 1"/>
          <p:cNvSpPr txBox="1">
            <a:spLocks/>
          </p:cNvSpPr>
          <p:nvPr/>
        </p:nvSpPr>
        <p:spPr bwMode="auto">
          <a:xfrm>
            <a:off x="2353853" y="1289249"/>
            <a:ext cx="1800200" cy="47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ru-RU" sz="1600" kern="0" dirty="0" smtClean="0"/>
              <a:t>Ячейка в тренажере  </a:t>
            </a:r>
            <a:endParaRPr lang="ru-RU" sz="1600" kern="0" dirty="0"/>
          </a:p>
        </p:txBody>
      </p:sp>
      <p:sp>
        <p:nvSpPr>
          <p:cNvPr id="23" name="Объект 1"/>
          <p:cNvSpPr txBox="1">
            <a:spLocks/>
          </p:cNvSpPr>
          <p:nvPr/>
        </p:nvSpPr>
        <p:spPr bwMode="auto">
          <a:xfrm>
            <a:off x="1939352" y="1124766"/>
            <a:ext cx="602194" cy="29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1800" b="1" kern="0" dirty="0" smtClean="0"/>
              <a:t>5.2</a:t>
            </a:r>
            <a:endParaRPr lang="ru-RU" sz="1800" b="1" kern="0" dirty="0"/>
          </a:p>
        </p:txBody>
      </p:sp>
      <p:sp>
        <p:nvSpPr>
          <p:cNvPr id="25" name="Объект 1"/>
          <p:cNvSpPr txBox="1">
            <a:spLocks/>
          </p:cNvSpPr>
          <p:nvPr/>
        </p:nvSpPr>
        <p:spPr bwMode="auto">
          <a:xfrm>
            <a:off x="6508348" y="1080869"/>
            <a:ext cx="602194" cy="29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1800" b="1" kern="0" dirty="0" smtClean="0"/>
              <a:t>6.3</a:t>
            </a:r>
            <a:endParaRPr lang="ru-RU" sz="1800" b="1" kern="0" dirty="0"/>
          </a:p>
        </p:txBody>
      </p:sp>
    </p:spTree>
    <p:extLst>
      <p:ext uri="{BB962C8B-B14F-4D97-AF65-F5344CB8AC3E}">
        <p14:creationId xmlns:p14="http://schemas.microsoft.com/office/powerpoint/2010/main" val="32930490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79512" y="548680"/>
            <a:ext cx="8795320" cy="519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2400" b="1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УЛУЧШЕННАЯ ГРАФИЧЕСКАЯ ИМИТАЦИЯ АРМ</a:t>
            </a:r>
            <a:endParaRPr lang="ru-RU" sz="2400" b="1" kern="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85646" y="1004145"/>
            <a:ext cx="792088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b="1" dirty="0" smtClean="0"/>
              <a:t>5.20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444208" y="1004145"/>
            <a:ext cx="792088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b="1" dirty="0" smtClean="0"/>
              <a:t>6.30</a:t>
            </a:r>
            <a:endParaRPr lang="ru-RU" b="1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31" y="1723612"/>
            <a:ext cx="3528392" cy="1976021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817" y="4140490"/>
            <a:ext cx="4227956" cy="2178761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024" y="4111588"/>
            <a:ext cx="4108342" cy="2207663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583608" y="1389081"/>
            <a:ext cx="3782552" cy="34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ru-RU" sz="1600" kern="0" dirty="0" smtClean="0"/>
              <a:t>Фотография рабочего места АРМ </a:t>
            </a:r>
          </a:p>
          <a:p>
            <a:pPr algn="ctr" eaLnBrk="1" hangingPunct="1">
              <a:lnSpc>
                <a:spcPct val="80000"/>
              </a:lnSpc>
            </a:pPr>
            <a:endParaRPr lang="ru-RU" sz="1600" kern="0" dirty="0" smtClean="0"/>
          </a:p>
          <a:p>
            <a:pPr algn="ctr" eaLnBrk="1" hangingPunct="1">
              <a:lnSpc>
                <a:spcPct val="80000"/>
              </a:lnSpc>
            </a:pPr>
            <a:endParaRPr lang="ru-RU" sz="1600" kern="0" dirty="0" smtClean="0"/>
          </a:p>
          <a:p>
            <a:pPr algn="ctr" eaLnBrk="1" hangingPunct="1">
              <a:lnSpc>
                <a:spcPct val="80000"/>
              </a:lnSpc>
            </a:pPr>
            <a:endParaRPr lang="ru-RU" sz="1600" kern="0" dirty="0" smtClean="0"/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4826044" y="3770375"/>
            <a:ext cx="3994428" cy="34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ru-RU" sz="1600" kern="0" dirty="0" smtClean="0"/>
              <a:t>Рабочее место АРМ в тренажере</a:t>
            </a:r>
          </a:p>
          <a:p>
            <a:pPr algn="ctr" eaLnBrk="1" hangingPunct="1">
              <a:lnSpc>
                <a:spcPct val="80000"/>
              </a:lnSpc>
            </a:pPr>
            <a:endParaRPr lang="ru-RU" sz="1600" kern="0" dirty="0" smtClean="0"/>
          </a:p>
          <a:p>
            <a:pPr algn="ctr" eaLnBrk="1" hangingPunct="1">
              <a:lnSpc>
                <a:spcPct val="80000"/>
              </a:lnSpc>
            </a:pPr>
            <a:endParaRPr lang="ru-RU" sz="1600" kern="0" dirty="0" smtClean="0"/>
          </a:p>
          <a:p>
            <a:pPr algn="ctr" eaLnBrk="1" hangingPunct="1">
              <a:lnSpc>
                <a:spcPct val="80000"/>
              </a:lnSpc>
            </a:pPr>
            <a:endParaRPr lang="ru-RU" sz="1600" kern="0" dirty="0" smtClean="0"/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4948976" y="1389081"/>
            <a:ext cx="3782552" cy="34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ru-RU" sz="1600" kern="0" dirty="0" smtClean="0"/>
              <a:t>Фотография рабочего места АРМ </a:t>
            </a:r>
          </a:p>
          <a:p>
            <a:pPr algn="ctr" eaLnBrk="1" hangingPunct="1">
              <a:lnSpc>
                <a:spcPct val="80000"/>
              </a:lnSpc>
            </a:pPr>
            <a:endParaRPr lang="ru-RU" sz="1600" kern="0" dirty="0" smtClean="0"/>
          </a:p>
          <a:p>
            <a:pPr algn="ctr" eaLnBrk="1" hangingPunct="1">
              <a:lnSpc>
                <a:spcPct val="80000"/>
              </a:lnSpc>
            </a:pPr>
            <a:endParaRPr lang="ru-RU" sz="1600" kern="0" dirty="0" smtClean="0"/>
          </a:p>
        </p:txBody>
      </p:sp>
      <p:sp>
        <p:nvSpPr>
          <p:cNvPr id="25" name="Rectangle 3"/>
          <p:cNvSpPr txBox="1">
            <a:spLocks noChangeArrowheads="1"/>
          </p:cNvSpPr>
          <p:nvPr/>
        </p:nvSpPr>
        <p:spPr bwMode="auto">
          <a:xfrm>
            <a:off x="214561" y="3778153"/>
            <a:ext cx="4070322" cy="34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ru-RU" sz="1600" kern="0" dirty="0" smtClean="0"/>
              <a:t>Рабочее место АРМ в тренажере</a:t>
            </a:r>
          </a:p>
          <a:p>
            <a:pPr algn="ctr" eaLnBrk="1" hangingPunct="1">
              <a:lnSpc>
                <a:spcPct val="80000"/>
              </a:lnSpc>
            </a:pPr>
            <a:endParaRPr lang="ru-RU" sz="1600" kern="0" dirty="0" smtClean="0"/>
          </a:p>
          <a:p>
            <a:pPr algn="ctr" eaLnBrk="1" hangingPunct="1">
              <a:lnSpc>
                <a:spcPct val="80000"/>
              </a:lnSpc>
            </a:pPr>
            <a:endParaRPr lang="ru-RU" sz="1600" kern="0" dirty="0" smtClean="0"/>
          </a:p>
          <a:p>
            <a:pPr algn="ctr" eaLnBrk="1" hangingPunct="1">
              <a:lnSpc>
                <a:spcPct val="80000"/>
              </a:lnSpc>
            </a:pPr>
            <a:endParaRPr lang="ru-RU" sz="1600" kern="0" dirty="0" smtClean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7915" y="1691601"/>
            <a:ext cx="2944674" cy="2010327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322625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32573" y="548680"/>
            <a:ext cx="8487899" cy="519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2400" b="1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ИЗМЕНЕНИЯ В ИМИТАЦИИ АРМ ВЕРСИИ 6.30 </a:t>
            </a:r>
            <a:endParaRPr lang="ru-RU" sz="2400" b="1" kern="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2573" y="1484784"/>
            <a:ext cx="86422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/>
              <a:t>АРМ </a:t>
            </a:r>
            <a:r>
              <a:rPr lang="ru-RU" dirty="0"/>
              <a:t>вынесен в отдельное приложение, </a:t>
            </a:r>
            <a:r>
              <a:rPr lang="ru-RU" dirty="0" smtClean="0"/>
              <a:t>что облегчает навигацию по вкладкам макета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/>
              <a:t>Имитация АРМ практически на 100% соответствует реальному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16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359136"/>
            <a:ext cx="86464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/>
              <a:t>Улучшенная графическая </a:t>
            </a:r>
            <a:r>
              <a:rPr lang="ru-RU" dirty="0" smtClean="0"/>
              <a:t>имитация персонажа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dirty="0"/>
              <a:t>У</a:t>
            </a:r>
            <a:r>
              <a:rPr lang="ru-RU" dirty="0" smtClean="0"/>
              <a:t>прощенный способ использования индивидуальных средств защиты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6081" y="2545405"/>
            <a:ext cx="2742857" cy="4028571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85" y="2578231"/>
            <a:ext cx="4685714" cy="2457143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sp>
        <p:nvSpPr>
          <p:cNvPr id="9" name="Rectangle 3"/>
          <p:cNvSpPr>
            <a:spLocks noGrp="1" noChangeArrowheads="1"/>
          </p:cNvSpPr>
          <p:nvPr>
            <p:ph idx="1"/>
          </p:nvPr>
        </p:nvSpPr>
        <p:spPr>
          <a:xfrm>
            <a:off x="6588224" y="2190133"/>
            <a:ext cx="778573" cy="341213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ru-RU" sz="2000" b="1" dirty="0" smtClean="0"/>
              <a:t>6.30</a:t>
            </a:r>
            <a:endParaRPr lang="ru-RU" sz="2000" b="1" dirty="0"/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endParaRPr lang="ru-RU" sz="1800" dirty="0" smtClean="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411760" y="2204192"/>
            <a:ext cx="878365" cy="34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000" b="1" kern="0" dirty="0" smtClean="0"/>
              <a:t>5.20</a:t>
            </a:r>
          </a:p>
          <a:p>
            <a:pPr eaLnBrk="1" hangingPunct="1">
              <a:lnSpc>
                <a:spcPct val="80000"/>
              </a:lnSpc>
            </a:pPr>
            <a:endParaRPr lang="ru-RU" sz="2000" kern="0" dirty="0" smtClean="0"/>
          </a:p>
          <a:p>
            <a:pPr eaLnBrk="1" hangingPunct="1">
              <a:lnSpc>
                <a:spcPct val="80000"/>
              </a:lnSpc>
            </a:pPr>
            <a:endParaRPr lang="ru-RU" sz="2000" kern="0" dirty="0" smtClean="0"/>
          </a:p>
          <a:p>
            <a:pPr eaLnBrk="1" hangingPunct="1">
              <a:lnSpc>
                <a:spcPct val="80000"/>
              </a:lnSpc>
            </a:pPr>
            <a:endParaRPr lang="ru-RU" sz="1800" kern="0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601628"/>
            <a:ext cx="86166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ИНДИВИДУАЛЬНЫХ СРЕДСТВ ЗАЩИТЫ</a:t>
            </a: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264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3469" y="1463985"/>
            <a:ext cx="8229600" cy="2376264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/>
              <a:t>Совмещение </a:t>
            </a:r>
            <a:r>
              <a:rPr lang="x-none" sz="2000" dirty="0" smtClean="0"/>
              <a:t>тес</a:t>
            </a:r>
            <a:r>
              <a:rPr lang="ru-RU" sz="2000" dirty="0"/>
              <a:t>т</a:t>
            </a:r>
            <a:r>
              <a:rPr lang="x-none" sz="2000" dirty="0" smtClean="0"/>
              <a:t>ировани</a:t>
            </a:r>
            <a:r>
              <a:rPr lang="ru-RU" sz="2000" dirty="0"/>
              <a:t>я</a:t>
            </a:r>
            <a:r>
              <a:rPr lang="ru-RU" sz="2000" dirty="0" smtClean="0"/>
              <a:t> </a:t>
            </a:r>
            <a:r>
              <a:rPr lang="x-none" sz="2000" dirty="0"/>
              <a:t>и</a:t>
            </a:r>
            <a:r>
              <a:rPr lang="ru-RU" sz="2000" dirty="0"/>
              <a:t> </a:t>
            </a:r>
            <a:r>
              <a:rPr lang="x-none" sz="2000" dirty="0" smtClean="0"/>
              <a:t>настройк</a:t>
            </a:r>
            <a:r>
              <a:rPr lang="ru-RU" sz="2000" dirty="0" smtClean="0"/>
              <a:t>и</a:t>
            </a:r>
            <a:r>
              <a:rPr lang="x-none" sz="2000" dirty="0" smtClean="0"/>
              <a:t> </a:t>
            </a:r>
            <a:r>
              <a:rPr lang="x-none" sz="2000" dirty="0"/>
              <a:t>макета</a:t>
            </a:r>
            <a:r>
              <a:rPr lang="ru-RU" sz="2000" dirty="0"/>
              <a:t> </a:t>
            </a:r>
            <a:r>
              <a:rPr lang="x-none" sz="2000" dirty="0"/>
              <a:t>с написанием </a:t>
            </a:r>
            <a:r>
              <a:rPr lang="x-none" sz="2000" dirty="0" smtClean="0"/>
              <a:t>тренировок</a:t>
            </a:r>
            <a:endParaRPr lang="ru-RU" sz="20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/>
              <a:t>Возможность расстановки баллов в упражнении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/>
              <a:t>Возможность использования персонажа при написании </a:t>
            </a:r>
            <a:r>
              <a:rPr lang="ru-RU" sz="2000" dirty="0" smtClean="0"/>
              <a:t>тренировок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 smtClean="0"/>
              <a:t>Нет потребности в переключении </a:t>
            </a:r>
            <a:r>
              <a:rPr lang="ru-RU" sz="2000" dirty="0"/>
              <a:t>между </a:t>
            </a:r>
            <a:r>
              <a:rPr lang="ru-RU" sz="2000" dirty="0" smtClean="0"/>
              <a:t>приложениями</a:t>
            </a:r>
            <a:endParaRPr lang="ru-RU" sz="2000" dirty="0"/>
          </a:p>
          <a:p>
            <a:pPr>
              <a:buFont typeface="Wingdings" panose="05000000000000000000" pitchFamily="2" charset="2"/>
              <a:buChar char="ü"/>
            </a:pPr>
            <a:endParaRPr lang="ru-RU" sz="2000" dirty="0" smtClean="0"/>
          </a:p>
          <a:p>
            <a:pPr>
              <a:buFont typeface="Arial" panose="020B0604020202020204" pitchFamily="34" charset="0"/>
              <a:buChar char="•"/>
            </a:pPr>
            <a:endParaRPr lang="ru-RU" sz="2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620688"/>
            <a:ext cx="85094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ВЕРСИИ 6.30 СЛИТ АНИМАТОР И</a:t>
            </a:r>
            <a:endParaRPr lang="en-US" sz="24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РЕДАКТОР УПРАЖНЕНИЙ</a:t>
            </a: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4975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9394" y="620688"/>
            <a:ext cx="8381077" cy="72008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x-none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ЕТЕВО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x-none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x-none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ЗАИМОДЕЙСТВИ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В ВЕРСИИ 6.30</a:t>
            </a:r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46308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1800" dirty="0" smtClean="0"/>
              <a:t>И</a:t>
            </a:r>
            <a:r>
              <a:rPr lang="x-none" sz="1800" dirty="0" smtClean="0"/>
              <a:t>зменена технология</a:t>
            </a:r>
            <a:r>
              <a:rPr lang="ru-RU" sz="1800" dirty="0" smtClean="0"/>
              <a:t> </a:t>
            </a:r>
            <a:r>
              <a:rPr lang="x-none" sz="1800" dirty="0" smtClean="0"/>
              <a:t>сетевого </a:t>
            </a:r>
            <a:r>
              <a:rPr lang="ru-RU" sz="1800" dirty="0"/>
              <a:t>в</a:t>
            </a:r>
            <a:r>
              <a:rPr lang="x-none" sz="1800" dirty="0" smtClean="0"/>
              <a:t>заимодействия</a:t>
            </a:r>
            <a:r>
              <a:rPr lang="ru-RU" sz="1800" dirty="0" smtClean="0"/>
              <a:t>, </a:t>
            </a:r>
            <a:r>
              <a:rPr lang="x-none" sz="1800" dirty="0" smtClean="0"/>
              <a:t>реализо</a:t>
            </a:r>
            <a:r>
              <a:rPr lang="ru-RU" sz="1800" dirty="0"/>
              <a:t>в</a:t>
            </a:r>
            <a:r>
              <a:rPr lang="x-none" sz="1800" dirty="0"/>
              <a:t>ана клиент-серверная </a:t>
            </a:r>
            <a:r>
              <a:rPr lang="x-none" sz="1800" dirty="0" smtClean="0"/>
              <a:t>архитектура</a:t>
            </a:r>
            <a:endParaRPr lang="ru-RU" sz="18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 smtClean="0"/>
              <a:t>Надежность сетевого взаимодействия - не требуется перезагрузка клиентской машины при обрыве связи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 smtClean="0"/>
              <a:t>Возможность использования на клиентских машинах более слабых компьютеров, чем рабочая станция синхронизации</a:t>
            </a: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823" y="3068960"/>
            <a:ext cx="4663042" cy="3312368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153280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051" y="503722"/>
            <a:ext cx="8229600" cy="576064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ПРОТОКОЛИРОВАНИЕ ТРЕНИРОВОК</a:t>
            </a: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79786"/>
            <a:ext cx="8381391" cy="1064570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x-none" sz="19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</a:t>
            </a:r>
            <a:r>
              <a:rPr lang="ru-RU" sz="19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версии 6.30 в </a:t>
            </a:r>
            <a:r>
              <a:rPr lang="x-none" sz="19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сетевом </a:t>
            </a:r>
            <a:r>
              <a:rPr lang="x-none" sz="1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протоколе указывается наименование рабочего места с кот</a:t>
            </a:r>
            <a:r>
              <a:rPr lang="ru-RU" sz="1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</a:t>
            </a:r>
            <a:r>
              <a:rPr lang="x-none" sz="1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рого выполнено переключение и ФИО </a:t>
            </a:r>
            <a:r>
              <a:rPr lang="x-none" sz="19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стажера</a:t>
            </a:r>
            <a:endParaRPr lang="ru-RU" sz="19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В версии 6.30 е</a:t>
            </a:r>
            <a:r>
              <a:rPr lang="x-none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сть </a:t>
            </a:r>
            <a:r>
              <a:rPr lang="x-none" sz="1900" dirty="0">
                <a:latin typeface="Arial" panose="020B0604020202020204" pitchFamily="34" charset="0"/>
                <a:cs typeface="Arial" panose="020B0604020202020204" pitchFamily="34" charset="0"/>
              </a:rPr>
              <a:t>возможность проставить </a:t>
            </a:r>
            <a:r>
              <a:rPr lang="x-none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баллы</a:t>
            </a:r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900" dirty="0" smtClean="0"/>
          </a:p>
          <a:p>
            <a:endParaRPr lang="ru-RU" sz="1900" dirty="0"/>
          </a:p>
        </p:txBody>
      </p:sp>
      <p:pic>
        <p:nvPicPr>
          <p:cNvPr id="7" name="Picture 2" descr="C:\Users\modus\AppData\Local\Temp\SNAGHTML1f8c94a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507" y="2567901"/>
            <a:ext cx="3769473" cy="2511855"/>
          </a:xfrm>
          <a:prstGeom prst="rect">
            <a:avLst/>
          </a:prstGeom>
          <a:noFill/>
          <a:effectLst>
            <a:glow rad="1270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1595" y="3785860"/>
            <a:ext cx="3556855" cy="2769886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1030" name="Picture 6" descr="C:\Users\modus\AppData\Local\Temp\SNAGHTML3341e92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83" y="2567901"/>
            <a:ext cx="3783280" cy="3825552"/>
          </a:xfrm>
          <a:prstGeom prst="rect">
            <a:avLst/>
          </a:prstGeom>
          <a:noFill/>
          <a:effectLst>
            <a:glow rad="1270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738432" y="2167791"/>
            <a:ext cx="792088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b="1" dirty="0" smtClean="0"/>
              <a:t>5.20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963733" y="2156481"/>
            <a:ext cx="792088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b="1" dirty="0" smtClean="0"/>
              <a:t>6.30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9417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275856" y="1749009"/>
            <a:ext cx="5400600" cy="1728192"/>
          </a:xfrm>
        </p:spPr>
        <p:txBody>
          <a:bodyPr/>
          <a:lstStyle/>
          <a:p>
            <a:pPr marL="457200" indent="-457200" eaLnBrk="1" hangingPunct="1">
              <a:buFont typeface="+mj-lt"/>
              <a:buAutoNum type="arabicPeriod"/>
            </a:pPr>
            <a:r>
              <a:rPr lang="ru-RU" sz="2000" dirty="0" smtClean="0"/>
              <a:t>Отключение/включение КА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sz="2000" dirty="0" smtClean="0"/>
              <a:t>Контроль сигнализации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sz="2000" dirty="0" smtClean="0"/>
              <a:t>Управление устройствами </a:t>
            </a:r>
            <a:r>
              <a:rPr lang="ru-RU" sz="2000" dirty="0" err="1" smtClean="0"/>
              <a:t>РЗиА</a:t>
            </a:r>
            <a:endParaRPr lang="ru-RU" sz="2000" dirty="0" smtClean="0"/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sz="2000" dirty="0" smtClean="0"/>
              <a:t>Нет возможности вывешивать плакат на шторки </a:t>
            </a:r>
            <a:r>
              <a:rPr lang="ru-RU" sz="2000" dirty="0" err="1" smtClean="0"/>
              <a:t>втычных</a:t>
            </a:r>
            <a:r>
              <a:rPr lang="ru-RU" sz="2000" dirty="0" smtClean="0"/>
              <a:t> контактов</a:t>
            </a:r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endParaRPr lang="ru-RU" sz="18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1550190" y="548680"/>
            <a:ext cx="60542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ОПЕРАЦИИ С ВИЗУАЛИЗИРОВАННЫМ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ПРЕДСТАВЛЕНИЕМ ЯЧЕЙКИ КРУ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ВЕРСИИ 5.20</a:t>
            </a: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749009"/>
            <a:ext cx="2520280" cy="4655644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85543" y="1829625"/>
            <a:ext cx="8140702" cy="1605834"/>
          </a:xfrm>
        </p:spPr>
        <p:txBody>
          <a:bodyPr/>
          <a:lstStyle/>
          <a:p>
            <a:pPr marL="457200" indent="-457200" eaLnBrk="1" hangingPunct="1">
              <a:buFont typeface="+mj-lt"/>
              <a:buAutoNum type="arabicPeriod"/>
            </a:pPr>
            <a:r>
              <a:rPr lang="ru-RU" sz="2000" dirty="0" smtClean="0"/>
              <a:t>Включение </a:t>
            </a:r>
            <a:r>
              <a:rPr lang="ru-RU" sz="2000" dirty="0"/>
              <a:t>ЗН и вывешивание </a:t>
            </a:r>
            <a:r>
              <a:rPr lang="ru-RU" sz="2000" dirty="0" smtClean="0"/>
              <a:t>плаката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sz="2000" dirty="0"/>
              <a:t>Проверка отсутствия </a:t>
            </a:r>
            <a:r>
              <a:rPr lang="ru-RU" sz="2000" dirty="0" smtClean="0"/>
              <a:t>напряжения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sz="2000" dirty="0" smtClean="0"/>
              <a:t>Проверка </a:t>
            </a:r>
            <a:r>
              <a:rPr lang="ru-RU" sz="2000" dirty="0"/>
              <a:t>положения выключателя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sz="2000" dirty="0" err="1" smtClean="0"/>
              <a:t>Вкатывание</a:t>
            </a:r>
            <a:r>
              <a:rPr lang="ru-RU" sz="2000" dirty="0" smtClean="0"/>
              <a:t>/выкатывание </a:t>
            </a:r>
            <a:r>
              <a:rPr lang="ru-RU" sz="2000" dirty="0"/>
              <a:t>тележки</a:t>
            </a:r>
          </a:p>
          <a:p>
            <a:pPr marL="0" indent="0" eaLnBrk="1" hangingPunct="1">
              <a:buNone/>
            </a:pPr>
            <a:endParaRPr lang="ru-RU" sz="2000" dirty="0"/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endParaRPr lang="ru-RU" sz="18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620830"/>
            <a:ext cx="83694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eaLnBrk="1" hangingPunct="1">
              <a:buNone/>
            </a:pP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ОПЕРАЦИИ СО СХЕМНЫМ ЭЛЕМЕНТОМ ЯЧЕЙКИ КРУ</a:t>
            </a:r>
          </a:p>
          <a:p>
            <a:pPr marL="0" indent="0" algn="ctr" eaLnBrk="1" hangingPunct="1">
              <a:buNone/>
            </a:pP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ВЕРСИИ 5.20</a:t>
            </a: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664" y="3911318"/>
            <a:ext cx="5002456" cy="2577223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3913497"/>
            <a:ext cx="2825396" cy="2575044"/>
          </a:xfrm>
          <a:prstGeom prst="rect">
            <a:avLst/>
          </a:prstGeom>
          <a:ln>
            <a:noFill/>
          </a:ln>
          <a:effectLst>
            <a:glow rad="127000">
              <a:srgbClr val="00B050">
                <a:alpha val="40000"/>
              </a:srgbClr>
            </a:glow>
          </a:effectLst>
          <a:scene3d>
            <a:camera prst="orthographicFront"/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1105" y="1619277"/>
            <a:ext cx="1182951" cy="2026531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136" y="1619277"/>
            <a:ext cx="1241024" cy="2036054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417044" y="1538125"/>
            <a:ext cx="576064" cy="410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None/>
            </a:pPr>
            <a:r>
              <a:rPr lang="ru-RU" sz="20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  <a:p>
            <a:pPr eaLnBrk="1" hangingPunct="1">
              <a:lnSpc>
                <a:spcPct val="80000"/>
              </a:lnSpc>
            </a:pPr>
            <a:endParaRPr lang="ru-RU" sz="2000" kern="0" dirty="0" smtClean="0"/>
          </a:p>
          <a:p>
            <a:pPr eaLnBrk="1" hangingPunct="1">
              <a:lnSpc>
                <a:spcPct val="80000"/>
              </a:lnSpc>
            </a:pPr>
            <a:endParaRPr lang="ru-RU" sz="2000" kern="0" dirty="0" smtClean="0"/>
          </a:p>
          <a:p>
            <a:pPr eaLnBrk="1" hangingPunct="1">
              <a:lnSpc>
                <a:spcPct val="80000"/>
              </a:lnSpc>
            </a:pPr>
            <a:endParaRPr lang="ru-RU" sz="1800" kern="0" dirty="0" smtClean="0"/>
          </a:p>
          <a:p>
            <a:pPr eaLnBrk="1" hangingPunct="1">
              <a:lnSpc>
                <a:spcPct val="80000"/>
              </a:lnSpc>
            </a:pPr>
            <a:endParaRPr lang="ru-RU" sz="1800" kern="0" dirty="0" smtClean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7128220" y="1539021"/>
            <a:ext cx="576064" cy="410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None/>
            </a:pPr>
            <a:r>
              <a:rPr lang="ru-RU" sz="20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  <a:p>
            <a:pPr eaLnBrk="1" hangingPunct="1">
              <a:lnSpc>
                <a:spcPct val="80000"/>
              </a:lnSpc>
            </a:pPr>
            <a:endParaRPr lang="ru-RU" sz="2000" kern="0" dirty="0" smtClean="0"/>
          </a:p>
          <a:p>
            <a:pPr eaLnBrk="1" hangingPunct="1">
              <a:lnSpc>
                <a:spcPct val="80000"/>
              </a:lnSpc>
            </a:pPr>
            <a:endParaRPr lang="ru-RU" sz="2000" kern="0" dirty="0" smtClean="0"/>
          </a:p>
          <a:p>
            <a:pPr eaLnBrk="1" hangingPunct="1">
              <a:lnSpc>
                <a:spcPct val="80000"/>
              </a:lnSpc>
            </a:pPr>
            <a:endParaRPr lang="ru-RU" sz="1800" kern="0" dirty="0" smtClean="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84291" y="3861048"/>
            <a:ext cx="576064" cy="410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None/>
            </a:pPr>
            <a:r>
              <a:rPr lang="ru-RU" sz="20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000" b="1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endParaRPr lang="ru-RU" sz="2000" kern="0" dirty="0" smtClean="0"/>
          </a:p>
          <a:p>
            <a:pPr eaLnBrk="1" hangingPunct="1">
              <a:lnSpc>
                <a:spcPct val="80000"/>
              </a:lnSpc>
            </a:pPr>
            <a:endParaRPr lang="ru-RU" sz="2000" kern="0" dirty="0" smtClean="0"/>
          </a:p>
          <a:p>
            <a:pPr eaLnBrk="1" hangingPunct="1">
              <a:lnSpc>
                <a:spcPct val="80000"/>
              </a:lnSpc>
            </a:pPr>
            <a:endParaRPr lang="ru-RU" sz="1800" kern="0" dirty="0" smtClean="0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3347864" y="3861048"/>
            <a:ext cx="576064" cy="410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None/>
            </a:pPr>
            <a:r>
              <a:rPr lang="ru-RU" sz="20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  <a:p>
            <a:pPr eaLnBrk="1" hangingPunct="1">
              <a:lnSpc>
                <a:spcPct val="80000"/>
              </a:lnSpc>
            </a:pPr>
            <a:endParaRPr lang="ru-RU" sz="2000" kern="0" dirty="0" smtClean="0"/>
          </a:p>
          <a:p>
            <a:pPr eaLnBrk="1" hangingPunct="1">
              <a:lnSpc>
                <a:spcPct val="80000"/>
              </a:lnSpc>
            </a:pPr>
            <a:endParaRPr lang="ru-RU" sz="2000" kern="0" dirty="0" smtClean="0"/>
          </a:p>
          <a:p>
            <a:pPr eaLnBrk="1" hangingPunct="1">
              <a:lnSpc>
                <a:spcPct val="80000"/>
              </a:lnSpc>
            </a:pPr>
            <a:endParaRPr lang="ru-RU" sz="1800" kern="0" dirty="0" smtClean="0"/>
          </a:p>
        </p:txBody>
      </p:sp>
    </p:spTree>
    <p:extLst>
      <p:ext uri="{BB962C8B-B14F-4D97-AF65-F5344CB8AC3E}">
        <p14:creationId xmlns:p14="http://schemas.microsoft.com/office/powerpoint/2010/main" val="8042833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4805" y="538813"/>
            <a:ext cx="83321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НОВЫЙ УРОВЕНЬ ВИЗУАЛИЗАЦИИ ЯЧЕЕК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</a:t>
            </a:r>
          </a:p>
          <a:p>
            <a:pPr algn="ctr"/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ВЕРСИИ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6.30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612" y="1926344"/>
            <a:ext cx="1508897" cy="4612640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9971" y="1926343"/>
            <a:ext cx="2231723" cy="4612641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sp>
        <p:nvSpPr>
          <p:cNvPr id="13" name="Объект 1"/>
          <p:cNvSpPr txBox="1">
            <a:spLocks/>
          </p:cNvSpPr>
          <p:nvPr/>
        </p:nvSpPr>
        <p:spPr bwMode="auto">
          <a:xfrm>
            <a:off x="267367" y="1306192"/>
            <a:ext cx="1931784" cy="47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ru-RU" sz="1600" kern="0" dirty="0" smtClean="0"/>
              <a:t>Фотография реальной ячейки</a:t>
            </a:r>
            <a:endParaRPr lang="ru-RU" sz="1600" kern="0" dirty="0"/>
          </a:p>
        </p:txBody>
      </p:sp>
      <p:sp>
        <p:nvSpPr>
          <p:cNvPr id="14" name="Объект 1"/>
          <p:cNvSpPr txBox="1">
            <a:spLocks/>
          </p:cNvSpPr>
          <p:nvPr/>
        </p:nvSpPr>
        <p:spPr bwMode="auto">
          <a:xfrm>
            <a:off x="4500464" y="1306192"/>
            <a:ext cx="1941850" cy="47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ru-RU" sz="1600" kern="0" dirty="0" smtClean="0"/>
              <a:t>Фотография реальной ячейки</a:t>
            </a:r>
            <a:endParaRPr lang="ru-RU" sz="1600" kern="0" dirty="0"/>
          </a:p>
        </p:txBody>
      </p:sp>
      <p:sp>
        <p:nvSpPr>
          <p:cNvPr id="15" name="Объект 1"/>
          <p:cNvSpPr txBox="1">
            <a:spLocks/>
          </p:cNvSpPr>
          <p:nvPr/>
        </p:nvSpPr>
        <p:spPr bwMode="auto">
          <a:xfrm>
            <a:off x="2334310" y="1306192"/>
            <a:ext cx="1800200" cy="47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ru-RU" sz="1600" kern="0" dirty="0" smtClean="0"/>
              <a:t>Ячейка в тренажере  </a:t>
            </a:r>
            <a:endParaRPr lang="ru-RU" sz="1600" kern="0" dirty="0"/>
          </a:p>
        </p:txBody>
      </p:sp>
      <p:sp>
        <p:nvSpPr>
          <p:cNvPr id="16" name="Объект 1"/>
          <p:cNvSpPr txBox="1">
            <a:spLocks/>
          </p:cNvSpPr>
          <p:nvPr/>
        </p:nvSpPr>
        <p:spPr bwMode="auto">
          <a:xfrm>
            <a:off x="6802957" y="1306192"/>
            <a:ext cx="1800200" cy="47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ru-RU" sz="1600" kern="0" dirty="0" smtClean="0"/>
              <a:t>Ячейка в тренажере  </a:t>
            </a:r>
            <a:endParaRPr lang="ru-RU" sz="1600" kern="0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2105" y="1926343"/>
            <a:ext cx="1758569" cy="4612641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5836" y="1916832"/>
            <a:ext cx="2155710" cy="4622152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27160441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07504" y="632374"/>
            <a:ext cx="89289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ИМИТАЦИЯ ОТКРЫТИЯ РЕЛЕЙНОГО ОТСЕКА ЯЧЕЕК КРУ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ВЕРСИИ 6.30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794" y="1916832"/>
            <a:ext cx="3836417" cy="3168352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1916832"/>
            <a:ext cx="3849646" cy="3168352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4860032" y="5151533"/>
            <a:ext cx="3777638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dirty="0" smtClean="0"/>
              <a:t>Релейный отсек открыт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10795" y="5161112"/>
            <a:ext cx="3836416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dirty="0" smtClean="0"/>
              <a:t>Релейный отсек закрыт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673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198262" y="5670904"/>
            <a:ext cx="27232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Контрольное положение тележки</a:t>
            </a:r>
          </a:p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319379" y="5670904"/>
            <a:ext cx="27090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Ремонтное положение тележки</a:t>
            </a: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4868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ИМИТАЦИЯ ОПЕРАЦИЙ ПО ВКАТЫВАНИЮ/ВЫКАТЫВАНИЮ ЯЧЕЙКИ КРУ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ОБРАЩЕНИЯ К СХЕМЕ В ВЕРСИИ 6.30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916832"/>
            <a:ext cx="2885752" cy="3727640"/>
          </a:xfrm>
          <a:prstGeom prst="rect">
            <a:avLst/>
          </a:prstGeom>
          <a:effectLst>
            <a:glow rad="88900">
              <a:srgbClr val="00B050">
                <a:alpha val="40000"/>
              </a:srgbClr>
            </a:glo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76393" y="5667632"/>
            <a:ext cx="27529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Рабочее</a:t>
            </a:r>
          </a:p>
          <a:p>
            <a:pPr algn="ctr"/>
            <a:r>
              <a:rPr lang="ru-RU" dirty="0" smtClean="0"/>
              <a:t>положение тележки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6514" y="1916832"/>
            <a:ext cx="2882301" cy="3727640"/>
          </a:xfrm>
          <a:prstGeom prst="rect">
            <a:avLst/>
          </a:prstGeom>
          <a:effectLst>
            <a:glow rad="88900">
              <a:srgbClr val="00B050">
                <a:alpha val="40000"/>
              </a:srgb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0065" y="1916832"/>
            <a:ext cx="2878369" cy="3727640"/>
          </a:xfrm>
          <a:prstGeom prst="rect">
            <a:avLst/>
          </a:prstGeom>
          <a:effectLst>
            <a:glow rad="88900">
              <a:srgbClr val="00B050">
                <a:alpha val="4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319978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620688"/>
            <a:ext cx="8558580" cy="901874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ВОЗМОЖНОСТЬ ОТКРЫТИЯ/ЗАКРЫТИЯ ШТОРОК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ВТЫЧНЫХ КОНТАКТОВ В ВЕРСИИ 6.30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2389" y="1916832"/>
            <a:ext cx="2551341" cy="3302795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1916832"/>
            <a:ext cx="2546842" cy="3302795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161" y="1916832"/>
            <a:ext cx="2554823" cy="3302795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  <p:sp>
        <p:nvSpPr>
          <p:cNvPr id="8" name="Прямоугольник 7"/>
          <p:cNvSpPr/>
          <p:nvPr/>
        </p:nvSpPr>
        <p:spPr>
          <a:xfrm>
            <a:off x="139040" y="5219627"/>
            <a:ext cx="3125802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dirty="0" smtClean="0"/>
              <a:t>Шторки </a:t>
            </a:r>
            <a:r>
              <a:rPr lang="ru-RU" dirty="0" err="1" smtClean="0"/>
              <a:t>втычных</a:t>
            </a:r>
            <a:r>
              <a:rPr lang="ru-RU" dirty="0" smtClean="0"/>
              <a:t> контактов закрыты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85370" y="5209837"/>
            <a:ext cx="2551341" cy="101566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dirty="0" smtClean="0"/>
              <a:t>Открыта шторка </a:t>
            </a:r>
            <a:r>
              <a:rPr lang="ru-RU" dirty="0" err="1" smtClean="0"/>
              <a:t>втычных</a:t>
            </a:r>
            <a:r>
              <a:rPr lang="ru-RU" dirty="0" smtClean="0"/>
              <a:t> контактов со стороны шины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245301" y="5209837"/>
            <a:ext cx="2551341" cy="101566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lvl="2" algn="ctr"/>
            <a:r>
              <a:rPr lang="ru-RU" dirty="0" smtClean="0"/>
              <a:t>Открыта шторка </a:t>
            </a:r>
            <a:r>
              <a:rPr lang="ru-RU" dirty="0" err="1" smtClean="0"/>
              <a:t>втычных</a:t>
            </a:r>
            <a:r>
              <a:rPr lang="ru-RU" dirty="0" smtClean="0"/>
              <a:t> контактов со стороны кабеля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68607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548680"/>
            <a:ext cx="8731662" cy="1319612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ВОЗМОЖНОСТЬ ПРОВЕРКИ НАЛИЧИЯ/ОТСУТСТВИЯ НАПРЯЖЕНИЯ НА ВТЫЧНЫХ КОНТАКТАХ ЯЧЕЙКИ КРУ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ОБРАЩЕНИЯ К СХЕМЕ В ВЕРСИИ 6.3</a:t>
            </a:r>
            <a:r>
              <a:rPr lang="en-US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8398" y="1868292"/>
            <a:ext cx="4248472" cy="4524250"/>
          </a:xfrm>
          <a:prstGeom prst="rect">
            <a:avLst/>
          </a:prstGeom>
          <a:effectLst>
            <a:glow rad="127000">
              <a:srgbClr val="00B050">
                <a:alpha val="4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5404344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3975</TotalTime>
  <Words>489</Words>
  <Application>Microsoft Office PowerPoint</Application>
  <PresentationFormat>Экран (4:3)</PresentationFormat>
  <Paragraphs>139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Wingdings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РАСШИРЕННАЯ БИБЛИОТЕКА ЭЛЕМЕНТОВ КОНТРОЛЯ, УПРАВЛЕНИЯ, ИНДИКАЦИИ, ПРИБОРОВ</vt:lpstr>
      <vt:lpstr>Презентация PowerPoint</vt:lpstr>
      <vt:lpstr>Презентация PowerPoint</vt:lpstr>
      <vt:lpstr>Презентация PowerPoint</vt:lpstr>
      <vt:lpstr>Презентация PowerPoint</vt:lpstr>
      <vt:lpstr>СЕТЕВОЕ ВЗАИМОДЕЙСТВИЕ В ВЕРСИИ 6.30 </vt:lpstr>
      <vt:lpstr>ПРОТОКОЛИРОВАНИЕ ТРЕНИРОВОК</vt:lpstr>
    </vt:vector>
  </TitlesOfParts>
  <Company>Модус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Сергей Амелин</dc:creator>
  <cp:lastModifiedBy>Артем Поляков</cp:lastModifiedBy>
  <cp:revision>905</cp:revision>
  <dcterms:created xsi:type="dcterms:W3CDTF">2004-11-16T18:01:22Z</dcterms:created>
  <dcterms:modified xsi:type="dcterms:W3CDTF">2017-04-24T07:56:15Z</dcterms:modified>
</cp:coreProperties>
</file>