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5"/>
  </p:notesMasterIdLst>
  <p:sldIdLst>
    <p:sldId id="334" r:id="rId2"/>
    <p:sldId id="326" r:id="rId3"/>
    <p:sldId id="478" r:id="rId4"/>
    <p:sldId id="477" r:id="rId5"/>
    <p:sldId id="328" r:id="rId6"/>
    <p:sldId id="423" r:id="rId7"/>
    <p:sldId id="452" r:id="rId8"/>
    <p:sldId id="454" r:id="rId9"/>
    <p:sldId id="338" r:id="rId10"/>
    <p:sldId id="461" r:id="rId11"/>
    <p:sldId id="424" r:id="rId12"/>
    <p:sldId id="469" r:id="rId13"/>
    <p:sldId id="428" r:id="rId14"/>
    <p:sldId id="429" r:id="rId15"/>
    <p:sldId id="467" r:id="rId16"/>
    <p:sldId id="432" r:id="rId17"/>
    <p:sldId id="456" r:id="rId18"/>
    <p:sldId id="457" r:id="rId19"/>
    <p:sldId id="468" r:id="rId20"/>
    <p:sldId id="458" r:id="rId21"/>
    <p:sldId id="460" r:id="rId22"/>
    <p:sldId id="459" r:id="rId23"/>
    <p:sldId id="339" r:id="rId24"/>
    <p:sldId id="321" r:id="rId25"/>
    <p:sldId id="427" r:id="rId26"/>
    <p:sldId id="320" r:id="rId27"/>
    <p:sldId id="266" r:id="rId28"/>
    <p:sldId id="322" r:id="rId29"/>
    <p:sldId id="426" r:id="rId30"/>
    <p:sldId id="436" r:id="rId31"/>
    <p:sldId id="464" r:id="rId32"/>
    <p:sldId id="475" r:id="rId33"/>
    <p:sldId id="444" r:id="rId34"/>
    <p:sldId id="476" r:id="rId35"/>
    <p:sldId id="445" r:id="rId36"/>
    <p:sldId id="473" r:id="rId37"/>
    <p:sldId id="450" r:id="rId38"/>
    <p:sldId id="470" r:id="rId39"/>
    <p:sldId id="465" r:id="rId40"/>
    <p:sldId id="440" r:id="rId41"/>
    <p:sldId id="472" r:id="rId42"/>
    <p:sldId id="471" r:id="rId43"/>
    <p:sldId id="474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оробьев" initials="А. В." lastIdx="6" clrIdx="0"/>
  <p:cmAuthor id="1" name="Anderzay" initials="A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4660"/>
  </p:normalViewPr>
  <p:slideViewPr>
    <p:cSldViewPr>
      <p:cViewPr varScale="1">
        <p:scale>
          <a:sx n="105" d="100"/>
          <a:sy n="105" d="100"/>
        </p:scale>
        <p:origin x="171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7B5439B-2FA1-42A2-9E7D-ACF3DE18E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118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41213-B79D-404B-9FF2-C9F816FC6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3D5CA-4E72-421D-950A-939F7BDB5D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4FD60-9107-4A11-BEFC-2B692C3683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ADFD2-D1B8-4C8E-B9B5-F5530B3357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62C6C-B90D-485E-B199-B2A6137AED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7C92E-1235-4E75-A212-169A1C15B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EB70F-5D62-40CF-8FBA-68F4C9B662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386DB-8572-4FA8-9A04-6BCA621654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1C36D-70FD-447A-8369-2B59181D3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F625D-A75E-42B3-8B5E-5801B8C93E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FC89A-8A06-494F-A9AC-A5E7F39BD2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584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A271A-1BBC-4120-84AA-CF92C7D403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3F96D-0A2A-4291-8F15-D252AA5488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5AFC24-1AA2-4352-A360-236D5E15F8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ACBE0-EBE9-4022-A855-7DEC3D84A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09451-A808-4270-9565-017F26939A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E2030-A346-475A-8B91-AB56B63899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22045-AE6B-427C-B329-8DAB4E6DC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160E4-5BC1-4CB7-BC19-AE67887EDC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E29FF9D-4B4B-4D63-83F1-E04D723BAC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92696"/>
            <a:ext cx="7972452" cy="5450929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ТРЕНАЖЕР ПО ОПЕРАТИВНЫМ ПЕРЕКЛЮЧЕНИЯМ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«МОДУС»</a:t>
            </a:r>
          </a:p>
          <a:p>
            <a:pPr eaLnBrk="1" hangingPunct="1">
              <a:buFontTx/>
              <a:buNone/>
            </a:pPr>
            <a:endParaRPr lang="en-US" sz="2800" dirty="0" smtClean="0"/>
          </a:p>
          <a:p>
            <a:pPr eaLnBrk="1" hangingPunct="1">
              <a:buFontTx/>
              <a:buNone/>
            </a:pPr>
            <a:endParaRPr lang="en-US" sz="2800" dirty="0" smtClean="0"/>
          </a:p>
          <a:p>
            <a:pPr eaLnBrk="1" hangingPunct="1">
              <a:buFontTx/>
              <a:buNone/>
            </a:pPr>
            <a:r>
              <a:rPr lang="ru-RU" sz="2000" b="1" dirty="0" smtClean="0"/>
              <a:t>       </a:t>
            </a:r>
          </a:p>
          <a:p>
            <a:pPr eaLnBrk="1" hangingPunct="1">
              <a:buFontTx/>
              <a:buNone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 eaLnBrk="1" hangingPunct="1">
              <a:buFontTx/>
              <a:buNone/>
            </a:pPr>
            <a:r>
              <a:rPr lang="ru-RU" sz="2000" dirty="0" smtClean="0"/>
              <a:t>   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Компания Модус </a:t>
            </a:r>
          </a:p>
          <a:p>
            <a:pPr eaLnBrk="1" hangingPunct="1">
              <a:buFontTx/>
              <a:buNone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20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sz="20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708920"/>
            <a:ext cx="4751090" cy="3764325"/>
          </a:xfrm>
          <a:prstGeom prst="rect">
            <a:avLst/>
          </a:prstGeom>
          <a:noFill/>
          <a:ln>
            <a:noFill/>
          </a:ln>
          <a:effectLst>
            <a:glow rad="203200">
              <a:srgbClr val="00B050">
                <a:alpha val="39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732240" cy="796908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ШКАФЫ КРУЭ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71" y="1005785"/>
            <a:ext cx="2448272" cy="5087511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005785"/>
            <a:ext cx="2855837" cy="5087511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877" y="1149801"/>
            <a:ext cx="3141238" cy="4943495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752192" y="6149335"/>
            <a:ext cx="10390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Закрыт</a:t>
            </a:r>
          </a:p>
        </p:txBody>
      </p:sp>
      <p:sp>
        <p:nvSpPr>
          <p:cNvPr id="12" name="Прямоугольник 8"/>
          <p:cNvSpPr>
            <a:spLocks noChangeArrowheads="1"/>
          </p:cNvSpPr>
          <p:nvPr/>
        </p:nvSpPr>
        <p:spPr bwMode="auto">
          <a:xfrm>
            <a:off x="6704520" y="6149335"/>
            <a:ext cx="10835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Открыт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029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3279308" cy="785794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ШКАФЫ </a:t>
            </a:r>
            <a:r>
              <a:rPr lang="ru-RU" sz="28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РЗиА</a:t>
            </a:r>
            <a:endParaRPr lang="ru-RU" sz="2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6269310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Закрыт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431" y="868710"/>
            <a:ext cx="2480183" cy="5400600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776" y="868710"/>
            <a:ext cx="3039568" cy="5400600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3279308" cy="785794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ШКАФЫ </a:t>
            </a:r>
            <a:r>
              <a:rPr lang="ru-RU" sz="28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РЗиА</a:t>
            </a:r>
            <a:endParaRPr lang="ru-RU" sz="2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8"/>
          <p:cNvSpPr>
            <a:spLocks noChangeArrowheads="1"/>
          </p:cNvSpPr>
          <p:nvPr/>
        </p:nvSpPr>
        <p:spPr bwMode="auto">
          <a:xfrm>
            <a:off x="3851920" y="6275026"/>
            <a:ext cx="11521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Открыт</a:t>
            </a:r>
            <a:endParaRPr lang="ru-RU" dirty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840135"/>
            <a:ext cx="3023803" cy="5397177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77849"/>
            <a:ext cx="2585474" cy="5397177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93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95536" y="107921"/>
            <a:ext cx="36003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ТЕРМИНАЛЫ </a:t>
            </a:r>
            <a:r>
              <a:rPr lang="ru-RU" sz="28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РЗиА</a:t>
            </a:r>
            <a:endParaRPr lang="ru-RU" sz="2800" b="1" dirty="0"/>
          </a:p>
        </p:txBody>
      </p:sp>
      <p:pic>
        <p:nvPicPr>
          <p:cNvPr id="16" name="Объект 8" descr="C:\Documents and Settings\Modus\Рабочий стол\для рус гидро\Новая папка\20.08.9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84421" y="980729"/>
            <a:ext cx="3807296" cy="261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27000">
              <a:srgbClr val="00B050"/>
            </a:glow>
          </a:effectLst>
        </p:spPr>
      </p:pic>
      <p:pic>
        <p:nvPicPr>
          <p:cNvPr id="17" name="Рисунок 16" descr="C:\Documents and Settings\Modus\Рабочий стол\для рус гидро\Новая папка\20.08.6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441" y="980728"/>
            <a:ext cx="3816423" cy="2583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27000">
              <a:srgbClr val="00B050"/>
            </a:glow>
          </a:effectLst>
        </p:spPr>
      </p:pic>
      <p:pic>
        <p:nvPicPr>
          <p:cNvPr id="7172" name="Рисунок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4032448" cy="2304256"/>
          </a:xfrm>
          <a:prstGeom prst="rect">
            <a:avLst/>
          </a:prstGeom>
          <a:noFill/>
          <a:effectLst>
            <a:glow rad="139700">
              <a:srgbClr val="00B050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99424"/>
            <a:ext cx="3929363" cy="2304256"/>
          </a:xfrm>
          <a:prstGeom prst="rect">
            <a:avLst/>
          </a:prstGeom>
          <a:noFill/>
          <a:effectLst>
            <a:glow rad="139700">
              <a:srgbClr val="00B050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0" y="2247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99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95536" y="107921"/>
            <a:ext cx="35831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ЯЧЕЙКИ КРУ И ЗРУ</a:t>
            </a:r>
            <a:endParaRPr lang="ru-RU" sz="28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5"/>
            <a:ext cx="2116478" cy="5472608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764705"/>
            <a:ext cx="2542639" cy="5472608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764705"/>
            <a:ext cx="2520280" cy="5457496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35896" y="6237313"/>
            <a:ext cx="11788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Закрыта</a:t>
            </a:r>
            <a:endParaRPr lang="ru-RU" dirty="0"/>
          </a:p>
        </p:txBody>
      </p:sp>
      <p:sp>
        <p:nvSpPr>
          <p:cNvPr id="8" name="Прямоугольник 8"/>
          <p:cNvSpPr>
            <a:spLocks noChangeArrowheads="1"/>
          </p:cNvSpPr>
          <p:nvPr/>
        </p:nvSpPr>
        <p:spPr bwMode="auto">
          <a:xfrm>
            <a:off x="6588224" y="6237313"/>
            <a:ext cx="12961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Открыта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754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95536" y="107921"/>
            <a:ext cx="35831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ЯЧЕЙКИ КРУ И ЗРУ</a:t>
            </a:r>
            <a:endParaRPr lang="ru-RU" sz="28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39" y="908720"/>
            <a:ext cx="2811393" cy="2192887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40419"/>
            <a:ext cx="3262334" cy="4208353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862" y="1740419"/>
            <a:ext cx="3237634" cy="4208353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746740" y="6064326"/>
            <a:ext cx="18252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Контрольное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518954" y="6042063"/>
            <a:ext cx="14910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Ремонтное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698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ЭКРАН АРМ</a:t>
            </a:r>
            <a:endParaRPr lang="ru-RU" sz="3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052513"/>
            <a:ext cx="4920437" cy="3456607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71238"/>
            <a:ext cx="5582490" cy="3166898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60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620688"/>
            <a:ext cx="8280920" cy="5832648"/>
          </a:xfrm>
          <a:prstGeom prst="rect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50021" y="0"/>
            <a:ext cx="7043758" cy="648072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МАКЕТА</a:t>
            </a:r>
            <a:r>
              <a:rPr lang="en-US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РЭС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20272" y="952141"/>
            <a:ext cx="15969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МАКЕТ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760393"/>
            <a:ext cx="4392488" cy="317266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Схема РЭС</a:t>
            </a:r>
            <a:endParaRPr lang="en-US" b="1" dirty="0" smtClean="0"/>
          </a:p>
          <a:p>
            <a:endParaRPr lang="ru-RU" b="1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9"/>
          <a:stretch/>
        </p:blipFill>
        <p:spPr bwMode="auto">
          <a:xfrm>
            <a:off x="755576" y="1124291"/>
            <a:ext cx="1967539" cy="273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9"/>
          <a:stretch/>
        </p:blipFill>
        <p:spPr bwMode="auto">
          <a:xfrm>
            <a:off x="2710267" y="1124291"/>
            <a:ext cx="1967539" cy="273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1336457"/>
            <a:ext cx="4392488" cy="317266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Схема РП</a:t>
            </a:r>
            <a:endParaRPr lang="en-US" b="1" dirty="0" smtClean="0"/>
          </a:p>
          <a:p>
            <a:endParaRPr lang="ru-RU" b="1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932" y="1755300"/>
            <a:ext cx="3494914" cy="260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267744" y="1844824"/>
            <a:ext cx="4536504" cy="3190081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Схема ТП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935" y="2250970"/>
            <a:ext cx="3318948" cy="269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311860" y="2420888"/>
            <a:ext cx="3996444" cy="3099859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ЯЧЕЙКИ </a:t>
            </a:r>
            <a:r>
              <a:rPr lang="ru-RU" b="1" dirty="0" smtClean="0"/>
              <a:t>РП</a:t>
            </a:r>
            <a:endParaRPr lang="ru-RU" b="1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876" y="2784855"/>
            <a:ext cx="3433982" cy="266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992846" y="2996952"/>
            <a:ext cx="3611601" cy="3344459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ЯЧЕЙКИ ТП</a:t>
            </a:r>
          </a:p>
          <a:p>
            <a:pPr algn="ctr"/>
            <a:endParaRPr lang="ru-RU" b="1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062" y="3277305"/>
            <a:ext cx="3298048" cy="3003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174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14282" y="44624"/>
            <a:ext cx="7043758" cy="648072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РЭС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60599"/>
            <a:ext cx="6973755" cy="5760640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91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14282" y="44624"/>
            <a:ext cx="7043758" cy="648072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ПОДРОБНАЯ СХЕМА РП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73832"/>
            <a:ext cx="7535765" cy="5607495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950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776" y="188640"/>
            <a:ext cx="3066678" cy="395287"/>
          </a:xfrm>
        </p:spPr>
        <p:txBody>
          <a:bodyPr/>
          <a:lstStyle/>
          <a:p>
            <a:pPr algn="l"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КОМПАНИИ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031132" y="836712"/>
            <a:ext cx="8353424" cy="341213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Компания работает на рынке с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1994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1800" dirty="0" smtClean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87624" y="1412776"/>
            <a:ext cx="6048672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Внедрения тренажера (с 2012 г)</a:t>
            </a:r>
            <a:endParaRPr lang="ru-RU" sz="2800" b="1" kern="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2205176"/>
            <a:ext cx="772609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b="1" dirty="0" smtClean="0"/>
              <a:t>ОАО «ФСК»  (свыше 150 ПС 330-750 кВ)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ru-RU" b="1" dirty="0" smtClean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b="1" dirty="0"/>
              <a:t>ОАО «</a:t>
            </a:r>
            <a:r>
              <a:rPr lang="ru-RU" b="1" dirty="0" err="1"/>
              <a:t>РусГидро</a:t>
            </a:r>
            <a:r>
              <a:rPr lang="ru-RU" b="1" dirty="0" smtClean="0"/>
              <a:t>» (18 ГЭС, с моделированием гидромеханического оборудования)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ru-RU" b="1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b="1" dirty="0" smtClean="0"/>
              <a:t>ОАО «</a:t>
            </a:r>
            <a:r>
              <a:rPr lang="ru-RU" b="1" dirty="0" err="1" smtClean="0"/>
              <a:t>Сибур</a:t>
            </a:r>
            <a:r>
              <a:rPr lang="ru-RU" b="1" dirty="0" smtClean="0"/>
              <a:t> Холдинг» (</a:t>
            </a:r>
            <a:r>
              <a:rPr lang="ru-RU" b="1" dirty="0" err="1" smtClean="0"/>
              <a:t>ТобольскНефтехим</a:t>
            </a:r>
            <a:r>
              <a:rPr lang="ru-RU" b="1" dirty="0" smtClean="0"/>
              <a:t>, </a:t>
            </a:r>
            <a:r>
              <a:rPr lang="ru-RU" b="1" dirty="0" err="1" smtClean="0"/>
              <a:t>ТобольскПолимер</a:t>
            </a:r>
            <a:r>
              <a:rPr lang="ru-RU" b="1" dirty="0" smtClean="0"/>
              <a:t>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ru-RU" b="1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b="1" dirty="0" smtClean="0"/>
              <a:t>ОАО «Роснефть» (5 НПЗ)</a:t>
            </a:r>
            <a:endParaRPr lang="ru-RU" b="1" dirty="0"/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ru-RU" b="1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899592" y="5373216"/>
            <a:ext cx="7704856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4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География объектов от Курска до Хабаровска</a:t>
            </a:r>
            <a:endParaRPr lang="ru-RU" sz="2400" b="1" kern="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14282" y="44624"/>
            <a:ext cx="7043758" cy="648072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ПОДРОБНАЯ СХЕМА ТП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6724627" cy="5454118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810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3279308" cy="785794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ЯЧЕЙКИ РП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96" y="908720"/>
            <a:ext cx="3308930" cy="5261198"/>
          </a:xfrm>
          <a:prstGeom prst="rect">
            <a:avLst/>
          </a:prstGeom>
          <a:noFill/>
          <a:ln>
            <a:noFill/>
          </a:ln>
          <a:effectLst>
            <a:glow rad="127000">
              <a:srgbClr val="00B050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04" y="898773"/>
            <a:ext cx="3364380" cy="5271145"/>
          </a:xfrm>
          <a:prstGeom prst="rect">
            <a:avLst/>
          </a:prstGeom>
          <a:noFill/>
          <a:ln>
            <a:noFill/>
          </a:ln>
          <a:effectLst>
            <a:glow rad="127000">
              <a:srgbClr val="00B050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9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3279308" cy="785794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Ячейки ТП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5"/>
            <a:ext cx="5328592" cy="4369445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238" y="2645321"/>
            <a:ext cx="5101075" cy="3712617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9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81014" y="116632"/>
            <a:ext cx="6279218" cy="596881"/>
          </a:xfrm>
        </p:spPr>
        <p:txBody>
          <a:bodyPr/>
          <a:lstStyle/>
          <a:p>
            <a:pPr algn="l" eaLnBrk="1" hangingPunct="1"/>
            <a:r>
              <a:rPr lang="ru-RU" sz="2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ВОЗМОЖНОСТИ МОДЕЛЕЙ МАКЕТА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85918" y="912710"/>
            <a:ext cx="5143536" cy="448008"/>
          </a:xfrm>
          <a:prstGeom prst="rect">
            <a:avLst/>
          </a:prstGeom>
          <a:effectLst>
            <a:glow rad="101600">
              <a:srgbClr val="00B05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Согласованное поведение элементов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1780796"/>
            <a:ext cx="2214578" cy="500066"/>
          </a:xfrm>
          <a:prstGeom prst="rect">
            <a:avLst/>
          </a:prstGeom>
          <a:effectLst>
            <a:glow rad="101600">
              <a:srgbClr val="00B05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Схема</a:t>
            </a:r>
            <a:endParaRPr lang="ru-RU" b="1" dirty="0"/>
          </a:p>
        </p:txBody>
      </p:sp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852234"/>
            <a:ext cx="291325" cy="37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2395054" y="3548431"/>
            <a:ext cx="3500462" cy="428628"/>
          </a:xfrm>
          <a:prstGeom prst="rect">
            <a:avLst/>
          </a:prstGeom>
          <a:effectLst>
            <a:glow rad="101600">
              <a:srgbClr val="00B05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Коммутационная модель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66492" y="4403002"/>
            <a:ext cx="3357586" cy="360040"/>
          </a:xfrm>
          <a:prstGeom prst="rect">
            <a:avLst/>
          </a:prstGeom>
          <a:effectLst>
            <a:glow rad="101600">
              <a:srgbClr val="00B05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Правила переключений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66491" y="2718253"/>
            <a:ext cx="3357586" cy="360040"/>
          </a:xfrm>
          <a:prstGeom prst="rect">
            <a:avLst/>
          </a:prstGeom>
          <a:effectLst>
            <a:glow rad="101600">
              <a:srgbClr val="00B05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Модель блокировок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28860" y="5161182"/>
            <a:ext cx="3357586" cy="500066"/>
          </a:xfrm>
          <a:prstGeom prst="rect">
            <a:avLst/>
          </a:prstGeom>
          <a:effectLst>
            <a:glow rad="101600">
              <a:srgbClr val="00B05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Модель </a:t>
            </a:r>
            <a:r>
              <a:rPr lang="ru-RU" b="1" dirty="0" err="1" smtClean="0"/>
              <a:t>РЗиА</a:t>
            </a:r>
            <a:endParaRPr lang="ru-RU" b="1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4071934" y="1432156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071934" y="2352870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071934" y="3150291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4069084" y="4057869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flipH="1">
            <a:off x="4071934" y="4810667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лево 22"/>
          <p:cNvSpPr/>
          <p:nvPr/>
        </p:nvSpPr>
        <p:spPr>
          <a:xfrm>
            <a:off x="5429256" y="2003660"/>
            <a:ext cx="2143140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лево 23"/>
          <p:cNvSpPr/>
          <p:nvPr/>
        </p:nvSpPr>
        <p:spPr>
          <a:xfrm>
            <a:off x="6000760" y="6241302"/>
            <a:ext cx="1571636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500958" y="2075098"/>
            <a:ext cx="71438" cy="4272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auto">
          <a:xfrm>
            <a:off x="7000892" y="2360850"/>
            <a:ext cx="500067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/>
          <a:lstStyle/>
          <a:p>
            <a:pPr marL="342900" indent="-342900">
              <a:spcBef>
                <a:spcPct val="20000"/>
              </a:spcBef>
            </a:pPr>
            <a:r>
              <a:rPr lang="ru-RU" dirty="0" smtClean="0"/>
              <a:t>Изменение состояния схемы</a:t>
            </a:r>
            <a:endParaRPr lang="ru-RU" sz="2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500298" y="6097286"/>
            <a:ext cx="3357586" cy="500066"/>
          </a:xfrm>
          <a:prstGeom prst="rect">
            <a:avLst/>
          </a:prstGeom>
          <a:effectLst>
            <a:glow rad="101600">
              <a:srgbClr val="00B05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Расчет установившегося режима</a:t>
            </a:r>
            <a:endParaRPr lang="ru-RU" sz="1800" b="1" dirty="0"/>
          </a:p>
        </p:txBody>
      </p:sp>
      <p:sp>
        <p:nvSpPr>
          <p:cNvPr id="22" name="Стрелка вниз 21"/>
          <p:cNvSpPr/>
          <p:nvPr/>
        </p:nvSpPr>
        <p:spPr>
          <a:xfrm flipH="1">
            <a:off x="4091123" y="5737246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6372225" cy="908050"/>
          </a:xfrm>
        </p:spPr>
        <p:txBody>
          <a:bodyPr/>
          <a:lstStyle/>
          <a:p>
            <a:pPr algn="l" eaLnBrk="1" hangingPunct="1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СОГЛАСОВАННОЕ ПОВЕДЕНИЕ</a:t>
            </a:r>
            <a:r>
              <a:rPr lang="en-US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ЭЛЕМЕНТОВ МАКЕТА ОБЪЕКТА</a:t>
            </a:r>
            <a:endParaRPr lang="en-US" sz="24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57554" y="2000240"/>
            <a:ext cx="5578475" cy="4525963"/>
          </a:xfrm>
          <a:noFill/>
          <a:effectLst>
            <a:glow rad="101600">
              <a:srgbClr val="00B050">
                <a:alpha val="60000"/>
              </a:srgbClr>
            </a:glow>
          </a:effectLst>
        </p:spPr>
      </p:pic>
      <p:sp>
        <p:nvSpPr>
          <p:cNvPr id="18436" name="Rectangle 7"/>
          <p:cNvSpPr>
            <a:spLocks noChangeArrowheads="1"/>
          </p:cNvSpPr>
          <p:nvPr/>
        </p:nvSpPr>
        <p:spPr bwMode="auto">
          <a:xfrm>
            <a:off x="179388" y="1052513"/>
            <a:ext cx="86407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dirty="0"/>
              <a:t>Обеспечивает моделирование телеуправления и отображения результатов измерений на </a:t>
            </a:r>
            <a:r>
              <a:rPr lang="ru-RU" dirty="0" err="1"/>
              <a:t>энергообъекте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Работает в связке с коммутационной моделью.</a:t>
            </a:r>
            <a:endParaRPr lang="en-US" dirty="0"/>
          </a:p>
        </p:txBody>
      </p:sp>
      <p:sp>
        <p:nvSpPr>
          <p:cNvPr id="18437" name="Rectangle 8"/>
          <p:cNvSpPr>
            <a:spLocks noChangeArrowheads="1"/>
          </p:cNvSpPr>
          <p:nvPr/>
        </p:nvSpPr>
        <p:spPr bwMode="auto">
          <a:xfrm>
            <a:off x="179388" y="1844675"/>
            <a:ext cx="3097212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800" dirty="0"/>
              <a:t>Устанавливает логические зависимо</a:t>
            </a:r>
            <a:r>
              <a:rPr lang="en-US" sz="1800" dirty="0"/>
              <a:t>c</a:t>
            </a:r>
            <a:r>
              <a:rPr lang="ru-RU" sz="1800" dirty="0" err="1"/>
              <a:t>ти</a:t>
            </a:r>
            <a:r>
              <a:rPr lang="ru-RU" sz="1800" dirty="0"/>
              <a:t> между элементами схемы и элементами макета, изображающими органы управления и индикации реального </a:t>
            </a:r>
            <a:r>
              <a:rPr lang="ru-RU" sz="1800" dirty="0" err="1"/>
              <a:t>энергообъекта</a:t>
            </a:r>
            <a:r>
              <a:rPr lang="ru-RU" sz="1800" dirty="0"/>
              <a:t>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i="1" dirty="0"/>
              <a:t>При повороте ключа управления переключается выключатель на схеме, а на стрелочном приборе отображается наличие или отсутствие нагрузки через выключатель.</a:t>
            </a:r>
            <a:endParaRPr lang="en-US" sz="1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8" name="Rectangle 0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5761037" cy="719138"/>
          </a:xfrm>
          <a:noFill/>
          <a:ln/>
        </p:spPr>
        <p:txBody>
          <a:bodyPr/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БЛОКИРОВОК</a:t>
            </a:r>
            <a:endParaRPr lang="en-US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124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92500" y="1844675"/>
            <a:ext cx="5419725" cy="3343275"/>
          </a:xfrm>
          <a:noFill/>
          <a:ln/>
          <a:effectLst>
            <a:glow rad="101600">
              <a:srgbClr val="00B050">
                <a:alpha val="60000"/>
              </a:srgbClr>
            </a:glow>
          </a:effectLst>
        </p:spPr>
      </p:pic>
      <p:sp>
        <p:nvSpPr>
          <p:cNvPr id="181251" name="Text Box 3"/>
          <p:cNvSpPr txBox="1">
            <a:spLocks noChangeArrowheads="1"/>
          </p:cNvSpPr>
          <p:nvPr/>
        </p:nvSpPr>
        <p:spPr bwMode="auto">
          <a:xfrm>
            <a:off x="179388" y="836613"/>
            <a:ext cx="784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Предназначена для моделирования запретов на </a:t>
            </a:r>
          </a:p>
          <a:p>
            <a:r>
              <a:rPr lang="ru-RU"/>
              <a:t>различные действия в тренажере.</a:t>
            </a:r>
            <a:endParaRPr lang="en-US"/>
          </a:p>
        </p:txBody>
      </p:sp>
      <p:sp>
        <p:nvSpPr>
          <p:cNvPr id="231426" name="Rectangle 2"/>
          <p:cNvSpPr>
            <a:spLocks noChangeArrowheads="1"/>
          </p:cNvSpPr>
          <p:nvPr/>
        </p:nvSpPr>
        <p:spPr bwMode="auto">
          <a:xfrm>
            <a:off x="179388" y="4095750"/>
            <a:ext cx="324008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Tx/>
              <a:buChar char="•"/>
            </a:pPr>
            <a:endParaRPr lang="ru-RU"/>
          </a:p>
          <a:p>
            <a:r>
              <a:rPr lang="ru-RU"/>
              <a:t>Простые блокировки</a:t>
            </a:r>
            <a:r>
              <a:rPr lang="en-US"/>
              <a:t>:</a:t>
            </a:r>
            <a:endParaRPr lang="ru-RU"/>
          </a:p>
          <a:p>
            <a:pPr>
              <a:buFontTx/>
              <a:buChar char="•"/>
            </a:pPr>
            <a:r>
              <a:rPr lang="ru-RU"/>
              <a:t>запрет включения;</a:t>
            </a:r>
          </a:p>
          <a:p>
            <a:pPr>
              <a:buFontTx/>
              <a:buChar char="•"/>
            </a:pPr>
            <a:r>
              <a:rPr lang="ru-RU"/>
              <a:t>отказ переключения;</a:t>
            </a:r>
          </a:p>
          <a:p>
            <a:pPr>
              <a:buFontTx/>
              <a:buChar char="•"/>
            </a:pPr>
            <a:r>
              <a:rPr lang="ru-RU"/>
              <a:t>отказ привода;</a:t>
            </a:r>
          </a:p>
          <a:p>
            <a:pPr>
              <a:buFontTx/>
              <a:buChar char="•"/>
            </a:pPr>
            <a:r>
              <a:rPr lang="ru-RU"/>
              <a:t>запрет переключения.</a:t>
            </a:r>
          </a:p>
        </p:txBody>
      </p:sp>
      <p:sp>
        <p:nvSpPr>
          <p:cNvPr id="231427" name="Text Box 3"/>
          <p:cNvSpPr txBox="1">
            <a:spLocks noChangeArrowheads="1"/>
          </p:cNvSpPr>
          <p:nvPr/>
        </p:nvSpPr>
        <p:spPr bwMode="auto">
          <a:xfrm>
            <a:off x="179388" y="1798638"/>
            <a:ext cx="3221037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 dirty="0"/>
              <a:t>Взаимные блокировки – </a:t>
            </a:r>
          </a:p>
          <a:p>
            <a:r>
              <a:rPr lang="ru-RU" sz="1800" dirty="0"/>
              <a:t>для описания блокирующих </a:t>
            </a:r>
          </a:p>
          <a:p>
            <a:r>
              <a:rPr lang="ru-RU" sz="1800" dirty="0"/>
              <a:t>зависимостей между </a:t>
            </a:r>
          </a:p>
          <a:p>
            <a:r>
              <a:rPr lang="ru-RU" sz="1800" dirty="0"/>
              <a:t>элементами схемы </a:t>
            </a:r>
          </a:p>
          <a:p>
            <a:r>
              <a:rPr lang="ru-RU" sz="1800" dirty="0"/>
              <a:t>(механические, ЭМБ)</a:t>
            </a:r>
            <a:endParaRPr lang="en-US" sz="1800" dirty="0"/>
          </a:p>
          <a:p>
            <a:endParaRPr lang="ru-RU" sz="1800" dirty="0"/>
          </a:p>
          <a:p>
            <a:r>
              <a:rPr lang="ru-RU" sz="1800" dirty="0"/>
              <a:t>Набор строится </a:t>
            </a:r>
          </a:p>
          <a:p>
            <a:r>
              <a:rPr lang="ru-RU" sz="1800" dirty="0"/>
              <a:t>автоматически</a:t>
            </a:r>
            <a:endParaRPr lang="en-US" sz="1800" dirty="0"/>
          </a:p>
          <a:p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989138"/>
            <a:ext cx="3454400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B050">
                <a:alpha val="60000"/>
              </a:srgbClr>
            </a:glow>
          </a:effectLst>
        </p:spPr>
      </p:pic>
      <p:sp>
        <p:nvSpPr>
          <p:cNvPr id="16387" name="Rectangle 16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6409407" cy="692150"/>
          </a:xfrm>
          <a:noFill/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КОММУТАЦИОННАЯ МОДЕЛЬ</a:t>
            </a:r>
            <a:b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РЕЖИМА СЕТИ</a:t>
            </a:r>
          </a:p>
        </p:txBody>
      </p:sp>
      <p:sp>
        <p:nvSpPr>
          <p:cNvPr id="16388" name="Rectangle 5"/>
          <p:cNvSpPr>
            <a:spLocks noGrp="1" noChangeArrowheads="1"/>
          </p:cNvSpPr>
          <p:nvPr>
            <p:ph idx="1"/>
          </p:nvPr>
        </p:nvSpPr>
        <p:spPr>
          <a:xfrm>
            <a:off x="4500563" y="908050"/>
            <a:ext cx="4067175" cy="14398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   </a:t>
            </a:r>
          </a:p>
        </p:txBody>
      </p:sp>
      <p:pic>
        <p:nvPicPr>
          <p:cNvPr id="1638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800" y="765175"/>
            <a:ext cx="295275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B050">
                <a:alpha val="60000"/>
              </a:srgbClr>
            </a:glow>
          </a:effectLst>
        </p:spPr>
      </p:pic>
      <p:sp>
        <p:nvSpPr>
          <p:cNvPr id="16390" name="AutoShape 6"/>
          <p:cNvSpPr>
            <a:spLocks noChangeArrowheads="1"/>
          </p:cNvSpPr>
          <p:nvPr/>
        </p:nvSpPr>
        <p:spPr bwMode="auto">
          <a:xfrm rot="5400000">
            <a:off x="2189163" y="2859088"/>
            <a:ext cx="647700" cy="10668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379 h 21600"/>
              <a:gd name="T20" fmla="*/ 18525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538"/>
                </a:lnTo>
                <a:lnTo>
                  <a:pt x="12332" y="7538"/>
                </a:lnTo>
                <a:lnTo>
                  <a:pt x="12332" y="14379"/>
                </a:lnTo>
                <a:lnTo>
                  <a:pt x="0" y="14379"/>
                </a:lnTo>
                <a:lnTo>
                  <a:pt x="0" y="21600"/>
                </a:lnTo>
                <a:lnTo>
                  <a:pt x="18525" y="21600"/>
                </a:lnTo>
                <a:lnTo>
                  <a:pt x="18525" y="7538"/>
                </a:lnTo>
                <a:lnTo>
                  <a:pt x="21600" y="7538"/>
                </a:lnTo>
                <a:lnTo>
                  <a:pt x="15429" y="0"/>
                </a:lnTo>
                <a:close/>
              </a:path>
            </a:pathLst>
          </a:custGeom>
          <a:solidFill>
            <a:srgbClr val="339933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1" name="Rectangle 17"/>
          <p:cNvSpPr>
            <a:spLocks noChangeArrowheads="1"/>
          </p:cNvSpPr>
          <p:nvPr/>
        </p:nvSpPr>
        <p:spPr bwMode="auto">
          <a:xfrm>
            <a:off x="0" y="4292600"/>
            <a:ext cx="9144000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1800" dirty="0"/>
              <a:t>Создается по рисунку схемы электрических присоединений</a:t>
            </a:r>
            <a:r>
              <a:rPr lang="en-US" sz="1800" dirty="0"/>
              <a:t>.</a:t>
            </a:r>
            <a:endParaRPr lang="ru-RU" sz="1800" dirty="0"/>
          </a:p>
          <a:p>
            <a:pPr>
              <a:buFontTx/>
              <a:buChar char="•"/>
            </a:pPr>
            <a:r>
              <a:rPr lang="ru-RU" sz="1800" dirty="0"/>
              <a:t>Предоставляет информацию о</a:t>
            </a:r>
            <a:r>
              <a:rPr lang="en-US" sz="1800" dirty="0"/>
              <a:t>:</a:t>
            </a:r>
            <a:endParaRPr lang="ru-RU" sz="1800" dirty="0"/>
          </a:p>
          <a:p>
            <a:pPr lvl="1"/>
            <a:r>
              <a:rPr lang="ru-RU" sz="1800" dirty="0"/>
              <a:t>    - наличии тока в коммутационном аппарате</a:t>
            </a:r>
            <a:r>
              <a:rPr lang="en-US" sz="1800" dirty="0"/>
              <a:t>;</a:t>
            </a:r>
            <a:r>
              <a:rPr lang="ru-RU" sz="1800" dirty="0"/>
              <a:t> </a:t>
            </a:r>
          </a:p>
          <a:p>
            <a:pPr lvl="1"/>
            <a:r>
              <a:rPr lang="ru-RU" sz="1800" dirty="0"/>
              <a:t>    - состоянии электрических узлов (напряжение, генерация, земля и т.п.)</a:t>
            </a:r>
            <a:r>
              <a:rPr lang="en-US" sz="1800" dirty="0"/>
              <a:t>.</a:t>
            </a:r>
            <a:endParaRPr lang="ru-RU" sz="1800" dirty="0"/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1800" dirty="0"/>
              <a:t>Обеспечивает автоматическое изменение и отображение режима схемы   в зависимости от изменения состояния оборудования</a:t>
            </a:r>
            <a:r>
              <a:rPr lang="en-US" sz="1800" dirty="0"/>
              <a:t>.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1800" dirty="0"/>
              <a:t>Служит основой контроля общих правил переключения</a:t>
            </a:r>
            <a:r>
              <a:rPr lang="en-US" sz="1800" dirty="0"/>
              <a:t>.</a:t>
            </a:r>
            <a:endParaRPr lang="ru-RU" sz="1800" dirty="0"/>
          </a:p>
        </p:txBody>
      </p:sp>
      <p:sp>
        <p:nvSpPr>
          <p:cNvPr id="16392" name="Rectangle 18"/>
          <p:cNvSpPr>
            <a:spLocks noChangeArrowheads="1"/>
          </p:cNvSpPr>
          <p:nvPr/>
        </p:nvSpPr>
        <p:spPr bwMode="auto">
          <a:xfrm>
            <a:off x="6227763" y="1341438"/>
            <a:ext cx="27717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buFontTx/>
              <a:buChar char="•"/>
            </a:pPr>
            <a:r>
              <a:rPr lang="ru-RU"/>
              <a:t>Отключено</a:t>
            </a:r>
          </a:p>
          <a:p>
            <a:pPr marL="342900" indent="-342900">
              <a:buFontTx/>
              <a:buChar char="•"/>
            </a:pPr>
            <a:r>
              <a:rPr lang="ru-RU"/>
              <a:t>Заземлено</a:t>
            </a:r>
          </a:p>
          <a:p>
            <a:pPr marL="342900" indent="-342900">
              <a:buFontTx/>
              <a:buChar char="•"/>
            </a:pPr>
            <a:r>
              <a:rPr lang="ru-RU"/>
              <a:t>Нагрузка</a:t>
            </a:r>
          </a:p>
          <a:p>
            <a:pPr marL="342900" indent="-342900">
              <a:buFontTx/>
              <a:buChar char="•"/>
            </a:pPr>
            <a:r>
              <a:rPr lang="ru-RU"/>
              <a:t>Источник</a:t>
            </a:r>
          </a:p>
          <a:p>
            <a:pPr marL="342900" indent="-342900">
              <a:buFontTx/>
              <a:buChar char="•"/>
            </a:pPr>
            <a:r>
              <a:rPr lang="ru-RU"/>
              <a:t>Остановленный генератор</a:t>
            </a:r>
          </a:p>
          <a:p>
            <a:pPr marL="342900" indent="-342900">
              <a:buFontTx/>
              <a:buChar char="•"/>
            </a:pPr>
            <a:r>
              <a:rPr lang="ru-RU"/>
              <a:t>Под напряжением</a:t>
            </a:r>
          </a:p>
          <a:p>
            <a:pPr marL="342900" indent="-342900">
              <a:buFontTx/>
              <a:buChar char="•"/>
            </a:pPr>
            <a:r>
              <a:rPr lang="ru-RU"/>
              <a:t>КЗ на землю</a:t>
            </a:r>
          </a:p>
          <a:p>
            <a:pPr marL="342900" indent="-342900">
              <a:buFontTx/>
              <a:buChar char="•"/>
            </a:pPr>
            <a:r>
              <a:rPr lang="ru-RU"/>
              <a:t>КЗ на генератор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endParaRPr lang="ru-RU"/>
          </a:p>
        </p:txBody>
      </p:sp>
      <p:sp>
        <p:nvSpPr>
          <p:cNvPr id="16393" name="Rectangle 20"/>
          <p:cNvSpPr>
            <a:spLocks noChangeArrowheads="1"/>
          </p:cNvSpPr>
          <p:nvPr/>
        </p:nvSpPr>
        <p:spPr bwMode="auto">
          <a:xfrm>
            <a:off x="3419475" y="765175"/>
            <a:ext cx="57245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dirty="0"/>
              <a:t>Возможные состояния электрического узла</a:t>
            </a:r>
            <a:r>
              <a:rPr lang="en-US" sz="2400" dirty="0"/>
              <a:t>: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0"/>
            <a:ext cx="8372921" cy="633413"/>
          </a:xfrm>
        </p:spPr>
        <p:txBody>
          <a:bodyPr/>
          <a:lstStyle/>
          <a:p>
            <a:pPr algn="l" eaLnBrk="1" hangingPunct="1"/>
            <a:r>
              <a:rPr lang="ru-RU" sz="2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ПРАВИЛА ПЕРЕКЛЮЧЕНИЙ</a:t>
            </a:r>
            <a:endParaRPr lang="en-US" sz="26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05400" y="2781300"/>
            <a:ext cx="4038600" cy="431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800" smtClean="0"/>
              <a:t>Набор правил для разъединителя</a:t>
            </a:r>
            <a:r>
              <a:rPr lang="en-US" sz="1800" smtClean="0"/>
              <a:t>:</a:t>
            </a:r>
            <a:endParaRPr lang="ru-RU" sz="1800" smtClean="0"/>
          </a:p>
        </p:txBody>
      </p:sp>
      <p:pic>
        <p:nvPicPr>
          <p:cNvPr id="17412" name="Picture 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57818" y="3357562"/>
            <a:ext cx="2873375" cy="2185988"/>
          </a:xfrm>
          <a:noFill/>
          <a:effectLst>
            <a:glow rad="101600">
              <a:srgbClr val="00B050">
                <a:alpha val="60000"/>
              </a:srgbClr>
            </a:glow>
          </a:effectLst>
        </p:spPr>
      </p:pic>
      <p:pic>
        <p:nvPicPr>
          <p:cNvPr id="17413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550" y="3357563"/>
            <a:ext cx="3241675" cy="1393825"/>
          </a:xfrm>
          <a:noFill/>
          <a:effectLst>
            <a:glow rad="101600">
              <a:srgbClr val="00B050">
                <a:alpha val="60000"/>
              </a:srgbClr>
            </a:glow>
          </a:effectLst>
        </p:spPr>
      </p:pic>
      <p:sp>
        <p:nvSpPr>
          <p:cNvPr id="17414" name="Rectangle 2"/>
          <p:cNvSpPr>
            <a:spLocks noChangeArrowheads="1"/>
          </p:cNvSpPr>
          <p:nvPr/>
        </p:nvSpPr>
        <p:spPr bwMode="auto">
          <a:xfrm>
            <a:off x="0" y="4868863"/>
            <a:ext cx="91440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/>
              <a:t>Проверка базируется на знании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ru-RU" sz="1800"/>
              <a:t>Вида коммутационного аппарата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ru-RU" sz="1800"/>
              <a:t>Типа операции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ru-RU" sz="1800"/>
              <a:t>Режимов сети до и после переключения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/>
              <a:t>Являются  основой свободного режима выполнения заданий</a:t>
            </a:r>
          </a:p>
        </p:txBody>
      </p:sp>
      <p:sp>
        <p:nvSpPr>
          <p:cNvPr id="17415" name="AutoShape 3" descr="image/mdA00111.gif"/>
          <p:cNvSpPr>
            <a:spLocks noChangeAspect="1" noChangeArrowheads="1"/>
          </p:cNvSpPr>
          <p:nvPr/>
        </p:nvSpPr>
        <p:spPr bwMode="auto">
          <a:xfrm>
            <a:off x="3105150" y="2814638"/>
            <a:ext cx="29337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6" name="AutoShape 5" descr="image/mdA00111.gif"/>
          <p:cNvSpPr>
            <a:spLocks noChangeAspect="1" noChangeArrowheads="1"/>
          </p:cNvSpPr>
          <p:nvPr/>
        </p:nvSpPr>
        <p:spPr bwMode="auto">
          <a:xfrm>
            <a:off x="3105150" y="2814638"/>
            <a:ext cx="29337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7" name="AutoShape 7" descr="image/mdA00112.gif"/>
          <p:cNvSpPr>
            <a:spLocks noChangeAspect="1" noChangeArrowheads="1"/>
          </p:cNvSpPr>
          <p:nvPr/>
        </p:nvSpPr>
        <p:spPr bwMode="auto">
          <a:xfrm>
            <a:off x="3143250" y="2814638"/>
            <a:ext cx="28575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611188" y="2708275"/>
            <a:ext cx="4038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1800"/>
              <a:t>Результат проверки </a:t>
            </a:r>
            <a:r>
              <a:rPr lang="ru-RU"/>
              <a:t>правила</a:t>
            </a:r>
            <a:r>
              <a:rPr lang="en-US"/>
              <a:t>:</a:t>
            </a:r>
            <a:endParaRPr lang="ru-RU"/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250825" y="620713"/>
            <a:ext cx="84963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1800"/>
              <a:t>Обеспечивают автоматизированный анализ выполняемых переключений, с выявлением переключений</a:t>
            </a:r>
            <a:r>
              <a:rPr lang="en-US" sz="1800"/>
              <a:t>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/>
              <a:t>Приводящих к аварийным ситуациям</a:t>
            </a:r>
            <a:r>
              <a:rPr lang="en-US"/>
              <a:t>; </a:t>
            </a:r>
            <a:endParaRPr lang="ru-RU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/>
              <a:t>Потенциально приводящих к аварийным ситуациям</a:t>
            </a:r>
            <a:r>
              <a:rPr lang="en-US"/>
              <a:t>;</a:t>
            </a:r>
            <a:endParaRPr lang="ru-RU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/>
              <a:t>Противоречащих правилам переключений в электроустановках или местным инструкциям.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6130925" cy="777875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РЕЛЕЙНОЙ ЗАЩИТЫ И АВТОМАТИКИ</a:t>
            </a:r>
            <a:endParaRPr lang="en-US" sz="24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125538"/>
            <a:ext cx="8147050" cy="20161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dirty="0" smtClean="0"/>
              <a:t>Наиболее сложная модель, входящая в программный комплекс.</a:t>
            </a:r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r>
              <a:rPr lang="ru-RU" sz="1800" dirty="0" smtClean="0"/>
              <a:t>Предназначена для моделирования отключений, происходящих на </a:t>
            </a:r>
            <a:r>
              <a:rPr lang="ru-RU" sz="1800" dirty="0" err="1" smtClean="0"/>
              <a:t>энергообъекте</a:t>
            </a:r>
            <a:r>
              <a:rPr lang="ru-RU" sz="1800" dirty="0" smtClean="0"/>
              <a:t> в результате неверных действий тренируемого, или в ходе противоаварийной тренировки.</a:t>
            </a:r>
          </a:p>
          <a:p>
            <a:pPr eaLnBrk="1" hangingPunct="1">
              <a:buFontTx/>
              <a:buNone/>
            </a:pPr>
            <a:endParaRPr lang="en-US" sz="1800" dirty="0" smtClean="0"/>
          </a:p>
        </p:txBody>
      </p:sp>
      <p:pic>
        <p:nvPicPr>
          <p:cNvPr id="1946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48038" y="3284538"/>
            <a:ext cx="5407025" cy="3073400"/>
          </a:xfrm>
          <a:noFill/>
          <a:effectLst>
            <a:glow rad="101600">
              <a:srgbClr val="00B050">
                <a:alpha val="60000"/>
              </a:srgbClr>
            </a:glow>
          </a:effectLst>
        </p:spPr>
      </p:pic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0" y="3357563"/>
            <a:ext cx="32035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1800" dirty="0" smtClean="0"/>
              <a:t>      Имеется </a:t>
            </a:r>
            <a:r>
              <a:rPr lang="ru-RU" sz="1800" dirty="0"/>
              <a:t>возможность наблюдать за последствиями работы модели, и управлять состоянием готовности защит через органы управления и индикации, размещенные в макете.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8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059488" cy="633413"/>
          </a:xfrm>
          <a:noFill/>
          <a:ln/>
        </p:spPr>
        <p:txBody>
          <a:bodyPr/>
          <a:lstStyle/>
          <a:p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релейной защиты и автоматики</a:t>
            </a:r>
            <a:endParaRPr lang="en-US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818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620713"/>
            <a:ext cx="8713787" cy="10795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Структура модели защит строится автоматически на основе анализа топологии и класса напряжения присоединений на схеме, по типовым правилам, после чего ее можно корректировать, моделируя реальный набор защит.</a:t>
            </a:r>
            <a:endParaRPr lang="en-US" sz="2000"/>
          </a:p>
        </p:txBody>
      </p:sp>
      <p:pic>
        <p:nvPicPr>
          <p:cNvPr id="178181" name="Picture 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844675"/>
            <a:ext cx="3778250" cy="4525963"/>
          </a:xfrm>
          <a:noFill/>
          <a:ln/>
          <a:effectLst>
            <a:glow rad="101600">
              <a:srgbClr val="00B050">
                <a:alpha val="60000"/>
              </a:srgbClr>
            </a:glow>
          </a:effectLst>
        </p:spPr>
      </p:pic>
      <p:sp>
        <p:nvSpPr>
          <p:cNvPr id="178184" name="Rectangle 8"/>
          <p:cNvSpPr>
            <a:spLocks noChangeArrowheads="1"/>
          </p:cNvSpPr>
          <p:nvPr/>
        </p:nvSpPr>
        <p:spPr bwMode="auto">
          <a:xfrm>
            <a:off x="4211638" y="1916113"/>
            <a:ext cx="468153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dirty="0"/>
              <a:t>Защита в модели описывается</a:t>
            </a:r>
            <a:r>
              <a:rPr lang="en-US" dirty="0"/>
              <a:t>:</a:t>
            </a: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dirty="0"/>
              <a:t>Видом защиты</a:t>
            </a:r>
            <a:r>
              <a:rPr lang="en-US" dirty="0"/>
              <a:t>;</a:t>
            </a: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dirty="0"/>
              <a:t>Областью чувствительности</a:t>
            </a:r>
            <a:r>
              <a:rPr lang="en-US" dirty="0"/>
              <a:t>;</a:t>
            </a: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dirty="0"/>
              <a:t>Набором коммутационных аппаратов, на которые действует</a:t>
            </a:r>
            <a:r>
              <a:rPr lang="en-US" dirty="0"/>
              <a:t>;</a:t>
            </a: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dirty="0"/>
              <a:t>Задержкой срабатывания</a:t>
            </a:r>
            <a:r>
              <a:rPr lang="en-US" dirty="0"/>
              <a:t>;</a:t>
            </a: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dirty="0"/>
              <a:t>Кратностью действия</a:t>
            </a:r>
            <a:r>
              <a:rPr lang="en-US" dirty="0"/>
              <a:t>;</a:t>
            </a: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dirty="0"/>
              <a:t>Набором органов управления и индикации</a:t>
            </a:r>
            <a:r>
              <a:rPr lang="en-US" dirty="0"/>
              <a:t>;</a:t>
            </a: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dirty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753" y="188640"/>
            <a:ext cx="3859534" cy="395287"/>
          </a:xfrm>
        </p:spPr>
        <p:txBody>
          <a:bodyPr/>
          <a:lstStyle/>
          <a:p>
            <a:pPr algn="l"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СОРЕВНОВАНИЯ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908720"/>
            <a:ext cx="777686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Компания Модус имеет большой опыт проведения соревнований оперативного и диспетчерского персонала различного </a:t>
            </a: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уровня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 1999-2003 г. с нашим участием проведены соревнования ЦДУ и ОДУ Центра, МЭС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2011 г. Региональные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соревнования профессионального мастерства диспетчеров оперативно - диспетчерских служб филиалов ОАО «МРСК Северо-Запада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2011 г.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Третьи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комплексные соревнования оперативно-ремонтного персонала распределительных ОАО «МОЭСК»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Шестые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всероссийские соревнования оперативного персонала ГЭС ОАО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РусГидро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ОАО «ФСК ЕЭС» и МРСК в настоящее время осуществляют подготовку и проведения этапов соревнований на базе тренажера «Модус» собственными силами</a:t>
            </a: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7267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720" y="116632"/>
            <a:ext cx="6449536" cy="79208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РЕЖИМНАЯ МОДЕЛЬ</a:t>
            </a: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908" y="798532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ea typeface="Times New Roman" panose="02020603050405020304" pitchFamily="18" charset="0"/>
              </a:rPr>
              <a:t>Модуль расчета режима выполняет расчет </a:t>
            </a:r>
            <a:r>
              <a:rPr lang="ru-RU" b="1" dirty="0">
                <a:solidFill>
                  <a:srgbClr val="00B050"/>
                </a:solidFill>
                <a:ea typeface="Times New Roman" panose="02020603050405020304" pitchFamily="18" charset="0"/>
              </a:rPr>
              <a:t>установившегося</a:t>
            </a:r>
            <a:r>
              <a:rPr lang="ru-RU" dirty="0">
                <a:ea typeface="Times New Roman" panose="02020603050405020304" pitchFamily="18" charset="0"/>
              </a:rPr>
              <a:t> </a:t>
            </a:r>
            <a:r>
              <a:rPr lang="ru-RU" dirty="0" smtClean="0">
                <a:ea typeface="Times New Roman" panose="02020603050405020304" pitchFamily="18" charset="0"/>
              </a:rPr>
              <a:t>режима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0" b="8140"/>
          <a:stretch/>
        </p:blipFill>
        <p:spPr bwMode="auto">
          <a:xfrm>
            <a:off x="539552" y="1565812"/>
            <a:ext cx="3888432" cy="2272165"/>
          </a:xfrm>
          <a:prstGeom prst="rect">
            <a:avLst/>
          </a:prstGeom>
          <a:noFill/>
          <a:ln>
            <a:noFill/>
          </a:ln>
          <a:effectLst>
            <a:glow rad="127000">
              <a:srgbClr val="00B050"/>
            </a:glo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75420" y="3897324"/>
            <a:ext cx="3384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П-образная схема замещения линии электропередач</a:t>
            </a:r>
            <a:endParaRPr lang="ru-RU" sz="1400" dirty="0"/>
          </a:p>
        </p:txBody>
      </p:sp>
      <p:pic>
        <p:nvPicPr>
          <p:cNvPr id="10" name="Рисунок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51229"/>
            <a:ext cx="3096344" cy="2255669"/>
          </a:xfrm>
          <a:prstGeom prst="rect">
            <a:avLst/>
          </a:prstGeom>
          <a:noFill/>
          <a:ln>
            <a:noFill/>
          </a:ln>
          <a:effectLst>
            <a:glow rad="127000">
              <a:srgbClr val="00B050"/>
            </a:glow>
          </a:effectLst>
        </p:spPr>
      </p:pic>
      <p:sp>
        <p:nvSpPr>
          <p:cNvPr id="9" name="Прямоугольник 8"/>
          <p:cNvSpPr/>
          <p:nvPr/>
        </p:nvSpPr>
        <p:spPr>
          <a:xfrm>
            <a:off x="4633392" y="4509120"/>
            <a:ext cx="4572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dirty="0"/>
              <a:t>Схема замещения трансформатора имеет четыре параметра:</a:t>
            </a:r>
          </a:p>
          <a:p>
            <a:pPr lvl="0"/>
            <a:r>
              <a:rPr lang="ru-RU" sz="1100" dirty="0" err="1"/>
              <a:t>пр_R</a:t>
            </a:r>
            <a:r>
              <a:rPr lang="ru-RU" sz="1100" dirty="0"/>
              <a:t> - активное сопротивление проводящего </a:t>
            </a:r>
            <a:r>
              <a:rPr lang="ru-RU" sz="1100" dirty="0" err="1"/>
              <a:t>объекта,Ом</a:t>
            </a:r>
            <a:r>
              <a:rPr lang="ru-RU" sz="1100" dirty="0"/>
              <a:t>;</a:t>
            </a:r>
          </a:p>
          <a:p>
            <a:pPr lvl="0"/>
            <a:r>
              <a:rPr lang="ru-RU" sz="1100" dirty="0" err="1"/>
              <a:t>пр_X</a:t>
            </a:r>
            <a:r>
              <a:rPr lang="ru-RU" sz="1100" dirty="0"/>
              <a:t> - реактивное сопротивление проводящего объекта, Ом;</a:t>
            </a:r>
          </a:p>
          <a:p>
            <a:pPr lvl="0"/>
            <a:r>
              <a:rPr lang="ru-RU" sz="1100" dirty="0" err="1"/>
              <a:t>пр_G</a:t>
            </a:r>
            <a:r>
              <a:rPr lang="ru-RU" sz="1100" dirty="0"/>
              <a:t>=0</a:t>
            </a:r>
          </a:p>
          <a:p>
            <a:pPr lvl="0"/>
            <a:r>
              <a:rPr lang="ru-RU" sz="1100" dirty="0" err="1"/>
              <a:t>пр_B</a:t>
            </a:r>
            <a:r>
              <a:rPr lang="ru-RU" sz="1100" dirty="0"/>
              <a:t>=0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1608" y="4491826"/>
            <a:ext cx="4572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6695" algn="just">
              <a:spcAft>
                <a:spcPts val="0"/>
              </a:spcAft>
            </a:pPr>
            <a:r>
              <a:rPr lang="ru-RU" sz="1100" dirty="0">
                <a:ea typeface="Times New Roman" panose="02020603050405020304" pitchFamily="18" charset="0"/>
                <a:cs typeface="Times New Roman" panose="02020603050405020304" pitchFamily="18" charset="0"/>
              </a:rPr>
              <a:t>Ввод параметров расчетной модели линии:</a:t>
            </a: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ru-RU" sz="1100" dirty="0">
                <a:ea typeface="Times New Roman" panose="02020603050405020304" pitchFamily="18" charset="0"/>
              </a:rPr>
              <a:t> </a:t>
            </a:r>
            <a:r>
              <a:rPr lang="ru-RU" sz="1100" dirty="0" smtClean="0">
                <a:ea typeface="Times New Roman" panose="02020603050405020304" pitchFamily="18" charset="0"/>
              </a:rPr>
              <a:t>     </a:t>
            </a:r>
            <a:r>
              <a:rPr lang="ru-RU" sz="1100" dirty="0" err="1" smtClean="0">
                <a:ea typeface="Times New Roman" panose="02020603050405020304" pitchFamily="18" charset="0"/>
              </a:rPr>
              <a:t>пр_R</a:t>
            </a:r>
            <a:r>
              <a:rPr lang="ru-RU" sz="1100" dirty="0" smtClean="0">
                <a:ea typeface="Times New Roman" panose="02020603050405020304" pitchFamily="18" charset="0"/>
              </a:rPr>
              <a:t> </a:t>
            </a:r>
            <a:r>
              <a:rPr lang="ru-RU" sz="1100" dirty="0">
                <a:ea typeface="Times New Roman" panose="02020603050405020304" pitchFamily="18" charset="0"/>
              </a:rPr>
              <a:t>- активное сопротивление проводящего </a:t>
            </a:r>
            <a:r>
              <a:rPr lang="ru-RU" sz="1100" dirty="0" err="1">
                <a:ea typeface="Times New Roman" panose="02020603050405020304" pitchFamily="18" charset="0"/>
              </a:rPr>
              <a:t>объекта,Ом</a:t>
            </a:r>
            <a:r>
              <a:rPr lang="ru-RU" sz="1100" dirty="0">
                <a:ea typeface="Times New Roman" panose="02020603050405020304" pitchFamily="18" charset="0"/>
              </a:rPr>
              <a:t>;</a:t>
            </a: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ru-RU" sz="1100" dirty="0" smtClean="0">
                <a:ea typeface="Times New Roman" panose="02020603050405020304" pitchFamily="18" charset="0"/>
              </a:rPr>
              <a:t>      </a:t>
            </a:r>
            <a:r>
              <a:rPr lang="ru-RU" sz="1100" dirty="0" err="1" smtClean="0">
                <a:ea typeface="Times New Roman" panose="02020603050405020304" pitchFamily="18" charset="0"/>
              </a:rPr>
              <a:t>пр_X</a:t>
            </a:r>
            <a:r>
              <a:rPr lang="ru-RU" sz="1100" dirty="0" smtClean="0">
                <a:ea typeface="Times New Roman" panose="02020603050405020304" pitchFamily="18" charset="0"/>
              </a:rPr>
              <a:t> </a:t>
            </a:r>
            <a:r>
              <a:rPr lang="ru-RU" sz="1100" dirty="0">
                <a:ea typeface="Times New Roman" panose="02020603050405020304" pitchFamily="18" charset="0"/>
              </a:rPr>
              <a:t>- реактивное сопротивление проводящего объекта, Ом;</a:t>
            </a: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ru-RU" sz="1100" dirty="0" smtClean="0">
                <a:ea typeface="Times New Roman" panose="02020603050405020304" pitchFamily="18" charset="0"/>
              </a:rPr>
              <a:t>      </a:t>
            </a:r>
            <a:r>
              <a:rPr lang="ru-RU" sz="1100" dirty="0" err="1" smtClean="0">
                <a:ea typeface="Times New Roman" panose="02020603050405020304" pitchFamily="18" charset="0"/>
              </a:rPr>
              <a:t>пр_B</a:t>
            </a:r>
            <a:r>
              <a:rPr lang="ru-RU" sz="1100" dirty="0" smtClean="0">
                <a:ea typeface="Times New Roman" panose="02020603050405020304" pitchFamily="18" charset="0"/>
              </a:rPr>
              <a:t> </a:t>
            </a:r>
            <a:r>
              <a:rPr lang="ru-RU" sz="1100" dirty="0">
                <a:ea typeface="Times New Roman" panose="02020603050405020304" pitchFamily="18" charset="0"/>
              </a:rPr>
              <a:t>- емкость с землей, См;</a:t>
            </a: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ru-RU" sz="1100" dirty="0" smtClean="0">
                <a:ea typeface="Times New Roman" panose="02020603050405020304" pitchFamily="18" charset="0"/>
              </a:rPr>
              <a:t>      </a:t>
            </a:r>
            <a:r>
              <a:rPr lang="ru-RU" sz="1100" dirty="0" err="1" smtClean="0">
                <a:ea typeface="Times New Roman" panose="02020603050405020304" pitchFamily="18" charset="0"/>
              </a:rPr>
              <a:t>пр_G</a:t>
            </a:r>
            <a:r>
              <a:rPr lang="ru-RU" sz="1100" dirty="0" smtClean="0">
                <a:ea typeface="Times New Roman" panose="02020603050405020304" pitchFamily="18" charset="0"/>
              </a:rPr>
              <a:t> </a:t>
            </a:r>
            <a:r>
              <a:rPr lang="ru-RU" sz="1100" dirty="0">
                <a:ea typeface="Times New Roman" panose="02020603050405020304" pitchFamily="18" charset="0"/>
              </a:rPr>
              <a:t>- проводимость утечек на землю, См, </a:t>
            </a:r>
            <a:r>
              <a:rPr lang="ru-RU" sz="1100" dirty="0" smtClean="0">
                <a:ea typeface="Times New Roman" panose="02020603050405020304" pitchFamily="18" charset="0"/>
              </a:rPr>
              <a:t>равна </a:t>
            </a:r>
            <a:r>
              <a:rPr lang="ru-RU" sz="1100" dirty="0">
                <a:ea typeface="Times New Roman" panose="02020603050405020304" pitchFamily="18" charset="0"/>
              </a:rPr>
              <a:t>нулю.</a:t>
            </a:r>
            <a:endParaRPr lang="ru-RU" sz="11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5520134"/>
            <a:ext cx="2736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6695" algn="just">
              <a:spcAft>
                <a:spcPts val="0"/>
              </a:spcAft>
            </a:pPr>
            <a:r>
              <a:rPr lang="ru-RU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режимы работы узла</a:t>
            </a:r>
            <a:endParaRPr lang="ru-RU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	  </a:t>
            </a:r>
            <a:r>
              <a:rPr lang="en-US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endParaRPr lang="ru-RU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	  P</a:t>
            </a:r>
            <a:r>
              <a:rPr lang="en-US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ru-RU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            Базовый</a:t>
            </a:r>
            <a:endParaRPr lang="ru-RU" sz="16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355975" y="387901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Схема замещения </a:t>
            </a:r>
            <a:r>
              <a:rPr lang="ru-RU" sz="14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трехобмоточного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трансформатора и автотрансформатора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8329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84" y="836712"/>
            <a:ext cx="7923781" cy="5627460"/>
          </a:xfrm>
          <a:prstGeom prst="rect">
            <a:avLst/>
          </a:prstGeom>
          <a:noFill/>
          <a:ln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188640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ИНТЕРФЕЙС ТРЕНАЖЕРА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225053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23850" y="188913"/>
            <a:ext cx="6192366" cy="575791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МОДЕЛИРУЕМЫХ ДЕЙСТВИЙ</a:t>
            </a:r>
            <a:endParaRPr lang="en-US" sz="2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80" name="Rectangle 6"/>
          <p:cNvSpPr>
            <a:spLocks noChangeArrowheads="1"/>
          </p:cNvSpPr>
          <p:nvPr/>
        </p:nvSpPr>
        <p:spPr bwMode="auto">
          <a:xfrm>
            <a:off x="250825" y="908050"/>
            <a:ext cx="83534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dirty="0"/>
              <a:t>Во время тренировки обучаемый</a:t>
            </a:r>
            <a:r>
              <a:rPr lang="en-US" dirty="0"/>
              <a:t> </a:t>
            </a:r>
            <a:r>
              <a:rPr lang="ru-RU" dirty="0"/>
              <a:t>выполняет действия по изменению состояния (переключения) и проверочные действия</a:t>
            </a:r>
            <a:r>
              <a:rPr lang="en-US" dirty="0"/>
              <a:t>:</a:t>
            </a:r>
          </a:p>
          <a:p>
            <a:pPr marL="342900" indent="-342900">
              <a:spcBef>
                <a:spcPct val="20000"/>
              </a:spcBef>
            </a:pPr>
            <a:endParaRPr lang="en-US" dirty="0"/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5141936" y="5618812"/>
            <a:ext cx="172819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1400" b="1" dirty="0"/>
              <a:t>Переключения </a:t>
            </a:r>
            <a:endParaRPr lang="ru-RU" sz="1400" b="1" dirty="0" smtClean="0"/>
          </a:p>
          <a:p>
            <a:pPr>
              <a:spcBef>
                <a:spcPct val="20000"/>
              </a:spcBef>
            </a:pPr>
            <a:r>
              <a:rPr lang="ru-RU" sz="1400" b="1" dirty="0" smtClean="0"/>
              <a:t>коммутационных </a:t>
            </a:r>
          </a:p>
          <a:p>
            <a:pPr>
              <a:spcBef>
                <a:spcPct val="20000"/>
              </a:spcBef>
            </a:pPr>
            <a:r>
              <a:rPr lang="ru-RU" sz="1400" b="1" dirty="0" smtClean="0"/>
              <a:t>аппаратов</a:t>
            </a:r>
            <a:endParaRPr lang="ru-RU" sz="1400" b="1" dirty="0"/>
          </a:p>
        </p:txBody>
      </p:sp>
      <p:pic>
        <p:nvPicPr>
          <p:cNvPr id="3" name="Picture 2" descr="Выключате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528" y="1772816"/>
            <a:ext cx="3492322" cy="3671417"/>
          </a:xfrm>
          <a:prstGeom prst="rect">
            <a:avLst/>
          </a:prstGeom>
          <a:noFill/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Скриншот 28.07.2015 16:42:4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2" b="8380"/>
          <a:stretch/>
        </p:blipFill>
        <p:spPr bwMode="auto">
          <a:xfrm>
            <a:off x="755642" y="1763687"/>
            <a:ext cx="3456384" cy="2025353"/>
          </a:xfrm>
          <a:prstGeom prst="rect">
            <a:avLst/>
          </a:prstGeom>
          <a:noFill/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42" y="4149079"/>
            <a:ext cx="4399384" cy="2222605"/>
          </a:xfrm>
          <a:prstGeom prst="rect">
            <a:avLst/>
          </a:prstGeom>
          <a:noFill/>
          <a:ln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811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23850" y="188913"/>
            <a:ext cx="6192366" cy="575791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МОДЕЛИРУЕМЫХ ДЕЙСТВИЙ</a:t>
            </a:r>
            <a:endParaRPr lang="en-US" sz="2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32240" y="1052736"/>
            <a:ext cx="2160240" cy="1937621"/>
          </a:xfrm>
          <a:noFill/>
          <a:effectLst>
            <a:glow rad="228600">
              <a:srgbClr val="00B050">
                <a:alpha val="40000"/>
              </a:srgbClr>
            </a:glow>
          </a:effectLst>
        </p:spPr>
      </p:pic>
      <p:sp>
        <p:nvSpPr>
          <p:cNvPr id="3083" name="Rectangle 10"/>
          <p:cNvSpPr>
            <a:spLocks noChangeArrowheads="1"/>
          </p:cNvSpPr>
          <p:nvPr/>
        </p:nvSpPr>
        <p:spPr bwMode="auto">
          <a:xfrm>
            <a:off x="4682420" y="1024031"/>
            <a:ext cx="1858963" cy="9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</a:pPr>
            <a:r>
              <a:rPr lang="ru-RU" sz="1400" b="1" dirty="0"/>
              <a:t>Переключения </a:t>
            </a:r>
            <a:endParaRPr lang="ru-RU" sz="1400" b="1" dirty="0" smtClean="0"/>
          </a:p>
          <a:p>
            <a:pPr algn="r">
              <a:spcBef>
                <a:spcPct val="20000"/>
              </a:spcBef>
            </a:pPr>
            <a:r>
              <a:rPr lang="ru-RU" sz="1400" b="1" dirty="0" smtClean="0"/>
              <a:t>во вторичных</a:t>
            </a:r>
          </a:p>
          <a:p>
            <a:pPr algn="r">
              <a:spcBef>
                <a:spcPct val="20000"/>
              </a:spcBef>
            </a:pPr>
            <a:r>
              <a:rPr lang="ru-RU" sz="1400" b="1" dirty="0" smtClean="0"/>
              <a:t> </a:t>
            </a:r>
            <a:r>
              <a:rPr lang="ru-RU" sz="1400" b="1" dirty="0"/>
              <a:t>цепях</a:t>
            </a: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3995936" y="5320550"/>
            <a:ext cx="2232248" cy="612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1400" b="1" dirty="0" smtClean="0"/>
              <a:t>Изменение</a:t>
            </a:r>
          </a:p>
          <a:p>
            <a:pPr algn="ctr">
              <a:spcBef>
                <a:spcPct val="20000"/>
              </a:spcBef>
            </a:pPr>
            <a:r>
              <a:rPr lang="ru-RU" sz="1400" b="1" dirty="0" smtClean="0"/>
              <a:t> состояния </a:t>
            </a:r>
          </a:p>
          <a:p>
            <a:pPr algn="ctr">
              <a:spcBef>
                <a:spcPct val="20000"/>
              </a:spcBef>
            </a:pPr>
            <a:r>
              <a:rPr lang="ru-RU" sz="1400" b="1" dirty="0" smtClean="0"/>
              <a:t>устройств </a:t>
            </a:r>
          </a:p>
          <a:p>
            <a:pPr algn="ctr">
              <a:spcBef>
                <a:spcPct val="20000"/>
              </a:spcBef>
            </a:pPr>
            <a:r>
              <a:rPr lang="ru-RU" sz="1400" b="1" dirty="0" err="1" smtClean="0"/>
              <a:t>РЗиА</a:t>
            </a:r>
            <a:endParaRPr lang="ru-RU" sz="14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003137"/>
            <a:ext cx="3960440" cy="2520944"/>
          </a:xfrm>
          <a:prstGeom prst="rect">
            <a:avLst/>
          </a:prstGeom>
          <a:noFill/>
          <a:ln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Rectangle 9"/>
          <p:cNvSpPr>
            <a:spLocks noChangeArrowheads="1"/>
          </p:cNvSpPr>
          <p:nvPr/>
        </p:nvSpPr>
        <p:spPr bwMode="auto">
          <a:xfrm>
            <a:off x="4417291" y="2348880"/>
            <a:ext cx="1619672" cy="87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1400" b="1" dirty="0"/>
              <a:t>Установка </a:t>
            </a:r>
            <a:r>
              <a:rPr lang="ru-RU" sz="1400" b="1" dirty="0" smtClean="0"/>
              <a:t> и </a:t>
            </a:r>
          </a:p>
          <a:p>
            <a:pPr>
              <a:spcBef>
                <a:spcPct val="20000"/>
              </a:spcBef>
            </a:pPr>
            <a:r>
              <a:rPr lang="ru-RU" sz="1400" b="1" dirty="0" smtClean="0"/>
              <a:t>снятие </a:t>
            </a:r>
          </a:p>
          <a:p>
            <a:pPr>
              <a:spcBef>
                <a:spcPct val="20000"/>
              </a:spcBef>
            </a:pPr>
            <a:r>
              <a:rPr lang="ru-RU" sz="1400" b="1" dirty="0" smtClean="0"/>
              <a:t>блокировок</a:t>
            </a:r>
            <a:endParaRPr lang="ru-RU" sz="1400" b="1" dirty="0"/>
          </a:p>
        </p:txBody>
      </p:sp>
      <p:pic>
        <p:nvPicPr>
          <p:cNvPr id="8196" name="Picture 4" descr="Скриншот 28.07.2015 17:10: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750" y="3717032"/>
            <a:ext cx="3054382" cy="2451238"/>
          </a:xfrm>
          <a:prstGeom prst="rect">
            <a:avLst/>
          </a:prstGeom>
          <a:noFill/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Скриншот 28.07.2015 17:12: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717032"/>
            <a:ext cx="3015000" cy="1332024"/>
          </a:xfrm>
          <a:prstGeom prst="rect">
            <a:avLst/>
          </a:prstGeom>
          <a:noFill/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Скриншот 28.07.2015 17:15:3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59" y="3717032"/>
            <a:ext cx="2061592" cy="1361991"/>
          </a:xfrm>
          <a:prstGeom prst="rect">
            <a:avLst/>
          </a:prstGeom>
          <a:noFill/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Скриншот 28.07.2015 17:16:2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81" y="5267884"/>
            <a:ext cx="4152628" cy="1329468"/>
          </a:xfrm>
          <a:prstGeom prst="rect">
            <a:avLst/>
          </a:prstGeom>
          <a:noFill/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20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23850" y="188913"/>
            <a:ext cx="6192366" cy="575791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МОДЕЛИРУЕМЫХ ДЕЙСТВИЙ</a:t>
            </a:r>
            <a:endParaRPr lang="en-US" sz="2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83" name="Rectangle 10"/>
          <p:cNvSpPr>
            <a:spLocks noChangeArrowheads="1"/>
          </p:cNvSpPr>
          <p:nvPr/>
        </p:nvSpPr>
        <p:spPr bwMode="auto">
          <a:xfrm>
            <a:off x="3570510" y="5445224"/>
            <a:ext cx="1858963" cy="9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1400" b="1" dirty="0" smtClean="0"/>
              <a:t>Действия с </a:t>
            </a:r>
            <a:r>
              <a:rPr lang="ru-RU" sz="1400" b="1" dirty="0" err="1" smtClean="0"/>
              <a:t>выкатными</a:t>
            </a:r>
            <a:r>
              <a:rPr lang="ru-RU" sz="1400" b="1" dirty="0" smtClean="0"/>
              <a:t> тележками</a:t>
            </a:r>
            <a:endParaRPr lang="ru-RU" sz="1400" b="1" dirty="0"/>
          </a:p>
        </p:txBody>
      </p:sp>
      <p:pic>
        <p:nvPicPr>
          <p:cNvPr id="9220" name="Picture 4" descr="Скриншот 28.07.2015 17:23: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74" y="1300596"/>
            <a:ext cx="4347618" cy="3915941"/>
          </a:xfrm>
          <a:prstGeom prst="rect">
            <a:avLst/>
          </a:prstGeom>
          <a:noFill/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Скриншот 28.07.2015 17:28: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252" y="1300596"/>
            <a:ext cx="4333969" cy="3915941"/>
          </a:xfrm>
          <a:prstGeom prst="rect">
            <a:avLst/>
          </a:prstGeom>
          <a:noFill/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59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827088" y="188913"/>
            <a:ext cx="5267325" cy="633412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ПРОВЕРОЧНЫЕ ОПЕРАЦИИ</a:t>
            </a:r>
            <a:endParaRPr lang="en-US" sz="2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328738" y="2268538"/>
          <a:ext cx="22955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6" name="Bitmap Image" r:id="rId3" imgW="2295238" imgH="847843" progId="PBrush">
                  <p:embed/>
                </p:oleObj>
              </mc:Choice>
              <mc:Fallback>
                <p:oleObj name="Bitmap Image" r:id="rId3" imgW="2295238" imgH="847843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8738" y="2268538"/>
                        <a:ext cx="2295525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2" name="Picture 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68313" y="1333302"/>
            <a:ext cx="2951162" cy="2671762"/>
          </a:xfrm>
          <a:noFill/>
          <a:effectLst>
            <a:glow rad="228600">
              <a:srgbClr val="00B050">
                <a:alpha val="40000"/>
              </a:srgbClr>
            </a:glow>
          </a:effectLst>
        </p:spPr>
      </p:pic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250825" y="908050"/>
            <a:ext cx="82804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1800" dirty="0"/>
              <a:t>Проверки текущего состояния и исправности  оборудования</a:t>
            </a:r>
          </a:p>
        </p:txBody>
      </p:sp>
      <p:sp>
        <p:nvSpPr>
          <p:cNvPr id="4104" name="Rectangle 7"/>
          <p:cNvSpPr>
            <a:spLocks noChangeArrowheads="1"/>
          </p:cNvSpPr>
          <p:nvPr/>
        </p:nvSpPr>
        <p:spPr bwMode="auto">
          <a:xfrm>
            <a:off x="179388" y="4221163"/>
            <a:ext cx="871378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1800" dirty="0"/>
              <a:t>Проверка режима сети по приборам и с помощью указателя напряжения</a:t>
            </a:r>
            <a:endParaRPr lang="en-US" sz="1800" dirty="0"/>
          </a:p>
        </p:txBody>
      </p:sp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4652963"/>
            <a:ext cx="2232025" cy="1495425"/>
          </a:xfrm>
          <a:prstGeom prst="rect">
            <a:avLst/>
          </a:prstGeom>
          <a:noFill/>
          <a:effectLst>
            <a:glow rad="228600">
              <a:srgbClr val="00B050">
                <a:alpha val="40000"/>
              </a:srgbClr>
            </a:glow>
          </a:effectLst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2138" y="4652963"/>
            <a:ext cx="4681537" cy="566737"/>
          </a:xfrm>
          <a:prstGeom prst="rect">
            <a:avLst/>
          </a:prstGeom>
          <a:noFill/>
          <a:effectLst>
            <a:glow rad="101600">
              <a:srgbClr val="00B050">
                <a:alpha val="60000"/>
              </a:srgbClr>
            </a:glow>
          </a:effec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340768"/>
            <a:ext cx="2799939" cy="2736304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673" y="5400675"/>
            <a:ext cx="4176464" cy="747713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34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5616624" cy="5040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ИНСТРУМЕНТЫ И ЭКИПИРОВКА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3768787" cy="2520279"/>
          </a:xfrm>
          <a:prstGeom prst="rect">
            <a:avLst/>
          </a:prstGeom>
          <a:noFill/>
          <a:ln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8737451" cy="3136521"/>
          </a:xfrm>
          <a:prstGeom prst="rect">
            <a:avLst/>
          </a:prstGeom>
          <a:noFill/>
          <a:ln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92696"/>
            <a:ext cx="4638675" cy="1171575"/>
          </a:xfrm>
          <a:prstGeom prst="rect">
            <a:avLst/>
          </a:prstGeom>
          <a:noFill/>
          <a:ln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121793"/>
            <a:ext cx="1590675" cy="1019175"/>
          </a:xfrm>
          <a:prstGeom prst="rect">
            <a:avLst/>
          </a:prstGeom>
          <a:noFill/>
          <a:ln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4218806" y="2075154"/>
            <a:ext cx="1974775" cy="1112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1400" b="1" dirty="0"/>
              <a:t>Операции со </a:t>
            </a:r>
            <a:endParaRPr lang="ru-RU" sz="1400" b="1" dirty="0" smtClean="0"/>
          </a:p>
          <a:p>
            <a:pPr>
              <a:spcBef>
                <a:spcPct val="20000"/>
              </a:spcBef>
            </a:pPr>
            <a:r>
              <a:rPr lang="ru-RU" sz="1400" b="1" dirty="0" smtClean="0"/>
              <a:t>средствами</a:t>
            </a:r>
          </a:p>
          <a:p>
            <a:pPr>
              <a:spcBef>
                <a:spcPct val="20000"/>
              </a:spcBef>
            </a:pPr>
            <a:r>
              <a:rPr lang="ru-RU" sz="1400" b="1" dirty="0" smtClean="0"/>
              <a:t>индивидуальной </a:t>
            </a:r>
          </a:p>
          <a:p>
            <a:pPr>
              <a:spcBef>
                <a:spcPct val="20000"/>
              </a:spcBef>
            </a:pPr>
            <a:r>
              <a:rPr lang="ru-RU" sz="1400" b="1" dirty="0" smtClean="0"/>
              <a:t>защиты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5988321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188640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ПРОТОКОЛИРОВАНИЕ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405658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База данных и </a:t>
            </a:r>
            <a:r>
              <a:rPr lang="ru-RU" dirty="0" err="1" smtClean="0"/>
              <a:t>инфографика</a:t>
            </a:r>
            <a:endParaRPr lang="ru-RU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8" y="711860"/>
            <a:ext cx="8870354" cy="2718615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205" y="2276872"/>
            <a:ext cx="6685938" cy="4032448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10727"/>
            <a:ext cx="3564229" cy="3073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3076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50" y="332656"/>
            <a:ext cx="8229600" cy="5760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ТРЕНИРОВОК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92" y="1026006"/>
            <a:ext cx="3494249" cy="4756770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71"/>
          <a:stretch/>
        </p:blipFill>
        <p:spPr bwMode="auto">
          <a:xfrm>
            <a:off x="4505996" y="1226840"/>
            <a:ext cx="3954436" cy="2701255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70"/>
          <a:stretch/>
        </p:blipFill>
        <p:spPr bwMode="auto">
          <a:xfrm>
            <a:off x="4471676" y="4607412"/>
            <a:ext cx="3988756" cy="1712100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8"/>
          <p:cNvSpPr>
            <a:spLocks noChangeArrowheads="1"/>
          </p:cNvSpPr>
          <p:nvPr/>
        </p:nvSpPr>
        <p:spPr bwMode="auto">
          <a:xfrm>
            <a:off x="899592" y="5840189"/>
            <a:ext cx="30243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 smtClean="0"/>
              <a:t>Эталонная тренировка</a:t>
            </a:r>
            <a:endParaRPr lang="ru-RU" sz="1600" dirty="0"/>
          </a:p>
        </p:txBody>
      </p:sp>
      <p:sp>
        <p:nvSpPr>
          <p:cNvPr id="11" name="Прямоугольник 8"/>
          <p:cNvSpPr>
            <a:spLocks noChangeArrowheads="1"/>
          </p:cNvSpPr>
          <p:nvPr/>
        </p:nvSpPr>
        <p:spPr bwMode="auto">
          <a:xfrm>
            <a:off x="4283968" y="764704"/>
            <a:ext cx="45365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 smtClean="0"/>
              <a:t>События для противоаварийной тренировки</a:t>
            </a:r>
            <a:endParaRPr lang="ru-RU" sz="1600" dirty="0"/>
          </a:p>
        </p:txBody>
      </p:sp>
      <p:sp>
        <p:nvSpPr>
          <p:cNvPr id="13" name="Прямоугольник 8"/>
          <p:cNvSpPr>
            <a:spLocks noChangeArrowheads="1"/>
          </p:cNvSpPr>
          <p:nvPr/>
        </p:nvSpPr>
        <p:spPr bwMode="auto">
          <a:xfrm>
            <a:off x="4819183" y="4188802"/>
            <a:ext cx="42173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 smtClean="0"/>
              <a:t>Свободная тренировка (пустой бланк)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41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188640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ПРОТОКОЛИРОВАНИЕ</a:t>
            </a: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64" y="716846"/>
            <a:ext cx="5469966" cy="3864282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1540" y="4594880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Подробный протокол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681" y="2659628"/>
            <a:ext cx="5040835" cy="3776354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48561" y="2199928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Бальный протокол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432765" y="5165725"/>
            <a:ext cx="3563938" cy="3384550"/>
          </a:xfrm>
        </p:spPr>
        <p:txBody>
          <a:bodyPr/>
          <a:lstStyle/>
          <a:p>
            <a:pPr marL="0" eaLnBrk="1" hangingPunct="1">
              <a:spcBef>
                <a:spcPts val="0"/>
              </a:spcBef>
              <a:buNone/>
            </a:pPr>
            <a:r>
              <a:rPr lang="ru-RU" sz="1400" dirty="0" smtClean="0"/>
              <a:t>        </a:t>
            </a:r>
            <a:r>
              <a:rPr lang="ru-RU" sz="1600" b="1" dirty="0" smtClean="0"/>
              <a:t>Категории действий</a:t>
            </a:r>
          </a:p>
          <a:p>
            <a:pPr marL="0" lvl="1" eaLnBrk="1" hangingPunct="1">
              <a:spcBef>
                <a:spcPts val="0"/>
              </a:spcBef>
            </a:pPr>
            <a:r>
              <a:rPr lang="ru-RU" sz="1400" dirty="0" smtClean="0"/>
              <a:t>Выполненные вовремя</a:t>
            </a:r>
          </a:p>
          <a:p>
            <a:pPr marL="0" lvl="1" eaLnBrk="1" hangingPunct="1">
              <a:spcBef>
                <a:spcPts val="0"/>
              </a:spcBef>
            </a:pPr>
            <a:r>
              <a:rPr lang="ru-RU" sz="1400" dirty="0" smtClean="0"/>
              <a:t>Пропущенные</a:t>
            </a:r>
          </a:p>
          <a:p>
            <a:pPr marL="0" lvl="1" eaLnBrk="1" hangingPunct="1">
              <a:spcBef>
                <a:spcPts val="0"/>
              </a:spcBef>
            </a:pPr>
            <a:r>
              <a:rPr lang="ru-RU" sz="1400" dirty="0" smtClean="0"/>
              <a:t>Непредусмотренные</a:t>
            </a:r>
          </a:p>
          <a:p>
            <a:pPr marL="0" lvl="1" eaLnBrk="1" hangingPunct="1">
              <a:spcBef>
                <a:spcPts val="0"/>
              </a:spcBef>
            </a:pPr>
            <a:r>
              <a:rPr lang="ru-RU" sz="1400" dirty="0" smtClean="0"/>
              <a:t>Выполненные с опозданием</a:t>
            </a:r>
          </a:p>
          <a:p>
            <a:pPr marL="0" lvl="1" eaLnBrk="1" hangingPunct="1">
              <a:spcBef>
                <a:spcPts val="0"/>
              </a:spcBef>
            </a:pPr>
            <a:r>
              <a:rPr lang="ru-RU" sz="1400" dirty="0" smtClean="0"/>
              <a:t>Выполнено с опережением</a:t>
            </a:r>
          </a:p>
        </p:txBody>
      </p:sp>
    </p:spTree>
    <p:extLst>
      <p:ext uri="{BB962C8B-B14F-4D97-AF65-F5344CB8AC3E}">
        <p14:creationId xmlns:p14="http://schemas.microsoft.com/office/powerpoint/2010/main" val="969660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500063"/>
            <a:ext cx="6811094" cy="395287"/>
          </a:xfrm>
        </p:spPr>
        <p:txBody>
          <a:bodyPr/>
          <a:lstStyle/>
          <a:p>
            <a:pPr algn="l"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ТРЕНАЖЕРА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071563"/>
            <a:ext cx="8353424" cy="20002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dirty="0" smtClean="0"/>
              <a:t>Самоподготовка и подготовка на рабочем месте оперативного персонала подстанций 35-220 кВ, РЭС 0,4 – 20 кВ и диспетчеров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 smtClean="0"/>
              <a:t>Проведение соревнований оперативного персонала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 smtClean="0"/>
              <a:t>Групповое обучение в учебных центрах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/>
              <a:t>Собеседования при приеме на работу и аттестация персонала различного уровня 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1800" dirty="0" smtClean="0"/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357187" y="4293096"/>
            <a:ext cx="83534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dirty="0" smtClean="0"/>
              <a:t>Диспетчер;</a:t>
            </a: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dirty="0" smtClean="0"/>
              <a:t>ДЭМ;</a:t>
            </a: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dirty="0" smtClean="0"/>
              <a:t>ОВБ.</a:t>
            </a:r>
            <a:endParaRPr lang="ru-RU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1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857250" y="3645024"/>
            <a:ext cx="6357938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Обучаемые специалисты</a:t>
            </a:r>
            <a:endParaRPr lang="ru-RU" sz="2800" b="1" kern="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634424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50" y="332656"/>
            <a:ext cx="8229600" cy="5760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ТРЕНИРОВКИ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216" y="980728"/>
            <a:ext cx="7315200" cy="5305425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827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Текст 3"/>
          <p:cNvSpPr>
            <a:spLocks noGrp="1"/>
          </p:cNvSpPr>
          <p:nvPr>
            <p:ph type="body" idx="4294967295"/>
          </p:nvPr>
        </p:nvSpPr>
        <p:spPr>
          <a:xfrm>
            <a:off x="539552" y="1340768"/>
            <a:ext cx="8712968" cy="3744416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Первичный сбор информации (фотографирование объекта)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Подготовка графической части макета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Вторичный сбор информации, выверка макета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Анимация макета (настройка моделей поведения и </a:t>
            </a:r>
            <a:r>
              <a:rPr lang="ru-RU" altLang="ru-RU" sz="2400" dirty="0" err="1" smtClean="0"/>
              <a:t>РЗиА</a:t>
            </a:r>
            <a:r>
              <a:rPr lang="ru-RU" altLang="ru-RU" sz="2400" dirty="0" smtClean="0"/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Разработка тестовых заданий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Сдача – приемка</a:t>
            </a:r>
            <a:endParaRPr lang="en-US" altLang="ru-RU" sz="2400" i="1" dirty="0" smtClean="0">
              <a:solidFill>
                <a:srgbClr val="00B05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Исправление замечаний</a:t>
            </a:r>
            <a:r>
              <a:rPr lang="en-US" altLang="ru-RU" sz="2400" dirty="0" smtClean="0"/>
              <a:t>, </a:t>
            </a:r>
            <a:r>
              <a:rPr lang="ru-RU" altLang="ru-RU" sz="2400" dirty="0" smtClean="0"/>
              <a:t>выявленных  в ходе эксплуатации</a:t>
            </a:r>
          </a:p>
          <a:p>
            <a:pPr eaLnBrk="1" hangingPunct="1">
              <a:lnSpc>
                <a:spcPct val="80000"/>
              </a:lnSpc>
            </a:pPr>
            <a:endParaRPr lang="ru-RU" altLang="ru-RU" sz="2000" dirty="0" smtClean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324544" y="188640"/>
            <a:ext cx="7416824" cy="5760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РАЗРАБОТКИ МАКЕТА</a:t>
            </a: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503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Прямоугольник 7"/>
          <p:cNvSpPr>
            <a:spLocks noChangeArrowheads="1"/>
          </p:cNvSpPr>
          <p:nvPr/>
        </p:nvSpPr>
        <p:spPr bwMode="auto">
          <a:xfrm>
            <a:off x="192857" y="548680"/>
            <a:ext cx="8915400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Подстанция</a:t>
            </a:r>
            <a:r>
              <a:rPr lang="en-US" altLang="ru-RU" b="1" dirty="0"/>
              <a:t>:</a:t>
            </a:r>
            <a:endParaRPr lang="ru-RU" altLang="ru-RU" b="1" dirty="0"/>
          </a:p>
          <a:p>
            <a:pPr eaLnBrk="1" hangingPunct="1"/>
            <a:r>
              <a:rPr lang="ru-RU" altLang="ru-RU" dirty="0" smtClean="0"/>
              <a:t>Схема</a:t>
            </a:r>
            <a:r>
              <a:rPr lang="en-US" altLang="ru-RU" dirty="0"/>
              <a:t>:</a:t>
            </a:r>
            <a:r>
              <a:rPr lang="ru-RU" altLang="ru-RU" dirty="0"/>
              <a:t> 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700</a:t>
            </a:r>
            <a:r>
              <a:rPr lang="ru-RU" altLang="ru-RU" dirty="0" smtClean="0"/>
              <a:t> </a:t>
            </a:r>
            <a:r>
              <a:rPr lang="ru-RU" altLang="ru-RU" dirty="0"/>
              <a:t>элементов </a:t>
            </a:r>
            <a:endParaRPr lang="en-US" altLang="ru-RU" dirty="0"/>
          </a:p>
          <a:p>
            <a:pPr eaLnBrk="1" hangingPunct="1"/>
            <a:r>
              <a:rPr lang="en-US" altLang="ru-RU" sz="1600" i="1" dirty="0"/>
              <a:t>(</a:t>
            </a:r>
            <a:r>
              <a:rPr lang="ru-RU" altLang="ru-RU" sz="1600" i="1" dirty="0"/>
              <a:t>линии, трансформаторы, выключатели, разъединители, заземляющие ножи и т.п.) </a:t>
            </a:r>
            <a:endParaRPr lang="en-US" altLang="ru-RU" sz="1600" i="1" dirty="0"/>
          </a:p>
          <a:p>
            <a:pPr eaLnBrk="1" hangingPunct="1"/>
            <a:r>
              <a:rPr lang="ru-RU" altLang="ru-RU" dirty="0" smtClean="0"/>
              <a:t>Макет</a:t>
            </a:r>
            <a:r>
              <a:rPr lang="en-US" altLang="ru-RU" dirty="0"/>
              <a:t>: 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7 000 </a:t>
            </a:r>
            <a:r>
              <a:rPr lang="ru-RU" altLang="ru-RU" dirty="0"/>
              <a:t>элементов </a:t>
            </a:r>
            <a:endParaRPr lang="en-US" altLang="ru-RU" dirty="0"/>
          </a:p>
          <a:p>
            <a:pPr eaLnBrk="1" hangingPunct="1"/>
            <a:r>
              <a:rPr lang="ru-RU" altLang="ru-RU" sz="1600" i="1" dirty="0"/>
              <a:t>(измерительные приборы, ключи управления, накладки защит, блинкеры и т.п.). </a:t>
            </a:r>
          </a:p>
          <a:p>
            <a:pPr eaLnBrk="1" hangingPunct="1"/>
            <a:r>
              <a:rPr lang="ru-RU" altLang="ru-RU" dirty="0" smtClean="0"/>
              <a:t>Всего </a:t>
            </a:r>
            <a:r>
              <a:rPr lang="ru-RU" altLang="ru-RU" dirty="0"/>
              <a:t>более </a:t>
            </a: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7700</a:t>
            </a:r>
            <a:r>
              <a:rPr lang="ru-RU" altLang="ru-RU" dirty="0" smtClean="0">
                <a:solidFill>
                  <a:srgbClr val="FF0000"/>
                </a:solidFill>
              </a:rPr>
              <a:t> моделируемых </a:t>
            </a:r>
            <a:r>
              <a:rPr lang="ru-RU" altLang="ru-RU" dirty="0">
                <a:solidFill>
                  <a:srgbClr val="FF0000"/>
                </a:solidFill>
              </a:rPr>
              <a:t>значащих элементов </a:t>
            </a:r>
            <a:r>
              <a:rPr lang="ru-RU" altLang="ru-RU" dirty="0"/>
              <a:t>в </a:t>
            </a:r>
            <a:r>
              <a:rPr lang="ru-RU" altLang="ru-RU" dirty="0" smtClean="0"/>
              <a:t>макете</a:t>
            </a:r>
            <a:endParaRPr lang="ru-RU" alt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6050" y="116632"/>
            <a:ext cx="6420166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 ГРАФИЧЕСКОЙ МОДЕЛИ</a:t>
            </a:r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192857" y="2559675"/>
            <a:ext cx="8915400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РП</a:t>
            </a:r>
            <a:r>
              <a:rPr lang="en-US" altLang="ru-RU" b="1" dirty="0" smtClean="0"/>
              <a:t>:</a:t>
            </a:r>
            <a:endParaRPr lang="ru-RU" altLang="ru-RU" b="1" dirty="0"/>
          </a:p>
          <a:p>
            <a:pPr eaLnBrk="1" hangingPunct="1"/>
            <a:r>
              <a:rPr lang="ru-RU" altLang="ru-RU" dirty="0" smtClean="0"/>
              <a:t>Схема</a:t>
            </a:r>
            <a:r>
              <a:rPr lang="en-US" altLang="ru-RU" dirty="0"/>
              <a:t>:</a:t>
            </a:r>
            <a:r>
              <a:rPr lang="ru-RU" altLang="ru-RU" dirty="0"/>
              <a:t> 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160</a:t>
            </a:r>
            <a:r>
              <a:rPr lang="ru-RU" altLang="ru-RU" dirty="0" smtClean="0"/>
              <a:t> </a:t>
            </a:r>
            <a:r>
              <a:rPr lang="ru-RU" altLang="ru-RU" dirty="0"/>
              <a:t>элементов </a:t>
            </a:r>
            <a:endParaRPr lang="en-US" altLang="ru-RU" dirty="0"/>
          </a:p>
          <a:p>
            <a:pPr eaLnBrk="1" hangingPunct="1"/>
            <a:r>
              <a:rPr lang="en-US" altLang="ru-RU" sz="1600" i="1" dirty="0"/>
              <a:t>(</a:t>
            </a:r>
            <a:r>
              <a:rPr lang="ru-RU" altLang="ru-RU" sz="1600" i="1" dirty="0"/>
              <a:t>линии, трансформаторы, выключатели, разъединители, заземляющие ножи и т.п.) </a:t>
            </a:r>
            <a:endParaRPr lang="en-US" altLang="ru-RU" sz="1600" i="1" dirty="0"/>
          </a:p>
          <a:p>
            <a:pPr eaLnBrk="1" hangingPunct="1"/>
            <a:r>
              <a:rPr lang="ru-RU" altLang="ru-RU" dirty="0" smtClean="0"/>
              <a:t>Макет</a:t>
            </a:r>
            <a:r>
              <a:rPr lang="en-US" altLang="ru-RU" dirty="0"/>
              <a:t>: 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 </a:t>
            </a:r>
            <a:r>
              <a:rPr lang="ru-RU" altLang="ru-RU" dirty="0" smtClean="0"/>
              <a:t>элементов </a:t>
            </a:r>
            <a:endParaRPr lang="en-US" altLang="ru-RU" dirty="0"/>
          </a:p>
          <a:p>
            <a:pPr eaLnBrk="1" hangingPunct="1"/>
            <a:r>
              <a:rPr lang="ru-RU" altLang="ru-RU" sz="1600" i="1" dirty="0"/>
              <a:t>(измерительные приборы, ключи управления, накладки защит, блинкеры и т.п.). </a:t>
            </a:r>
          </a:p>
          <a:p>
            <a:pPr eaLnBrk="1" hangingPunct="1"/>
            <a:r>
              <a:rPr lang="ru-RU" altLang="ru-RU" dirty="0" smtClean="0"/>
              <a:t>Всего </a:t>
            </a:r>
            <a:r>
              <a:rPr lang="ru-RU" altLang="ru-RU" dirty="0"/>
              <a:t>более </a:t>
            </a: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660</a:t>
            </a:r>
            <a:r>
              <a:rPr lang="ru-RU" altLang="ru-RU" dirty="0" smtClean="0">
                <a:solidFill>
                  <a:srgbClr val="FF0000"/>
                </a:solidFill>
              </a:rPr>
              <a:t> моделируемых </a:t>
            </a:r>
            <a:r>
              <a:rPr lang="ru-RU" altLang="ru-RU" dirty="0">
                <a:solidFill>
                  <a:srgbClr val="FF0000"/>
                </a:solidFill>
              </a:rPr>
              <a:t>значащих элементов </a:t>
            </a:r>
            <a:r>
              <a:rPr lang="ru-RU" altLang="ru-RU" dirty="0"/>
              <a:t>в </a:t>
            </a:r>
            <a:r>
              <a:rPr lang="ru-RU" altLang="ru-RU" dirty="0" smtClean="0"/>
              <a:t>макете</a:t>
            </a:r>
            <a:endParaRPr lang="ru-RU" altLang="ru-RU" dirty="0"/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230163" y="4581128"/>
            <a:ext cx="8915400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ТП</a:t>
            </a:r>
            <a:r>
              <a:rPr lang="en-US" altLang="ru-RU" b="1" dirty="0" smtClean="0"/>
              <a:t>:</a:t>
            </a:r>
            <a:endParaRPr lang="ru-RU" altLang="ru-RU" b="1" dirty="0"/>
          </a:p>
          <a:p>
            <a:pPr eaLnBrk="1" hangingPunct="1"/>
            <a:r>
              <a:rPr lang="ru-RU" altLang="ru-RU" dirty="0" smtClean="0"/>
              <a:t>Схема</a:t>
            </a:r>
            <a:r>
              <a:rPr lang="en-US" altLang="ru-RU" dirty="0"/>
              <a:t>:</a:t>
            </a:r>
            <a:r>
              <a:rPr lang="ru-RU" altLang="ru-RU" dirty="0"/>
              <a:t> 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r>
              <a:rPr lang="ru-RU" altLang="ru-RU" dirty="0" smtClean="0"/>
              <a:t> </a:t>
            </a:r>
            <a:r>
              <a:rPr lang="ru-RU" altLang="ru-RU" dirty="0"/>
              <a:t>элементов </a:t>
            </a:r>
            <a:endParaRPr lang="en-US" altLang="ru-RU" dirty="0"/>
          </a:p>
          <a:p>
            <a:pPr eaLnBrk="1" hangingPunct="1"/>
            <a:r>
              <a:rPr lang="en-US" altLang="ru-RU" sz="1600" i="1" dirty="0"/>
              <a:t>(</a:t>
            </a:r>
            <a:r>
              <a:rPr lang="ru-RU" altLang="ru-RU" sz="1600" i="1" dirty="0"/>
              <a:t>линии, трансформаторы, выключатели, разъединители, заземляющие ножи и т.п.) </a:t>
            </a:r>
            <a:endParaRPr lang="en-US" altLang="ru-RU" sz="1600" i="1" dirty="0"/>
          </a:p>
          <a:p>
            <a:pPr eaLnBrk="1" hangingPunct="1"/>
            <a:r>
              <a:rPr lang="ru-RU" altLang="ru-RU" dirty="0" smtClean="0"/>
              <a:t>Макет</a:t>
            </a:r>
            <a:r>
              <a:rPr lang="en-US" altLang="ru-RU" dirty="0"/>
              <a:t>: 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 </a:t>
            </a:r>
            <a:r>
              <a:rPr lang="ru-RU" altLang="ru-RU" dirty="0" smtClean="0"/>
              <a:t>элементов </a:t>
            </a:r>
            <a:endParaRPr lang="en-US" altLang="ru-RU" dirty="0"/>
          </a:p>
          <a:p>
            <a:pPr eaLnBrk="1" hangingPunct="1"/>
            <a:r>
              <a:rPr lang="ru-RU" altLang="ru-RU" sz="1600" i="1" dirty="0"/>
              <a:t>(измерительные приборы, ключи управления, накладки защит, блинкеры и т.п.). </a:t>
            </a:r>
          </a:p>
          <a:p>
            <a:pPr eaLnBrk="1" hangingPunct="1"/>
            <a:r>
              <a:rPr lang="ru-RU" altLang="ru-RU" dirty="0" smtClean="0"/>
              <a:t>Всего </a:t>
            </a:r>
            <a:r>
              <a:rPr lang="ru-RU" altLang="ru-RU" dirty="0"/>
              <a:t>более </a:t>
            </a: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460</a:t>
            </a:r>
            <a:r>
              <a:rPr lang="ru-RU" altLang="ru-RU" dirty="0" smtClean="0">
                <a:solidFill>
                  <a:srgbClr val="FF0000"/>
                </a:solidFill>
              </a:rPr>
              <a:t> моделируемых </a:t>
            </a:r>
            <a:r>
              <a:rPr lang="ru-RU" altLang="ru-RU" dirty="0">
                <a:solidFill>
                  <a:srgbClr val="FF0000"/>
                </a:solidFill>
              </a:rPr>
              <a:t>значащих элементов </a:t>
            </a:r>
            <a:r>
              <a:rPr lang="ru-RU" altLang="ru-RU" dirty="0"/>
              <a:t>в </a:t>
            </a:r>
            <a:r>
              <a:rPr lang="ru-RU" altLang="ru-RU" dirty="0" smtClean="0"/>
              <a:t>макете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25527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324544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УНИКАЛЬНОСТЬ ДИСПЕТЧЕРСКИХ </a:t>
            </a:r>
            <a:b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НАИМЕНОВАНИЙ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4248472" cy="5402919"/>
          </a:xfrm>
          <a:prstGeom prst="rect">
            <a:avLst/>
          </a:prstGeom>
          <a:noFill/>
          <a:ln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980727"/>
            <a:ext cx="4326593" cy="5402919"/>
          </a:xfrm>
          <a:prstGeom prst="rect">
            <a:avLst/>
          </a:prstGeom>
          <a:noFill/>
          <a:ln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6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6093073"/>
            <a:ext cx="8675687" cy="648295"/>
          </a:xfrm>
          <a:noFill/>
        </p:spPr>
        <p:txBody>
          <a:bodyPr/>
          <a:lstStyle/>
          <a:p>
            <a:pPr algn="l" eaLnBrk="1" hangingPunct="1"/>
            <a:r>
              <a:rPr lang="ru-RU" sz="2000" dirty="0" smtClean="0">
                <a:solidFill>
                  <a:schemeClr val="accent2"/>
                </a:solidFill>
              </a:rPr>
              <a:t>  </a:t>
            </a:r>
            <a:endParaRPr lang="en-US" sz="2000" dirty="0" smtClean="0">
              <a:solidFill>
                <a:schemeClr val="accent2"/>
              </a:solidFill>
            </a:endParaRP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683568" y="114301"/>
            <a:ext cx="5976664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 ТРЕНАЖЕРА</a:t>
            </a:r>
            <a:endParaRPr lang="en-US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620688"/>
            <a:ext cx="8928992" cy="5904656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00B050"/>
              </a:gs>
              <a:gs pos="100000">
                <a:srgbClr val="156B13"/>
              </a:gs>
            </a:gsLst>
            <a:lin ang="5400000" scaled="0"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МАКЕТ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77863"/>
            <a:ext cx="4032448" cy="57034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5982" y="2888955"/>
            <a:ext cx="3379507" cy="90525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Математические модели</a:t>
            </a:r>
            <a:endParaRPr lang="ru-RU" dirty="0"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5982" y="1159438"/>
            <a:ext cx="3404322" cy="156445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Интерфейс тренажера</a:t>
            </a:r>
          </a:p>
          <a:p>
            <a:r>
              <a:rPr lang="ru-RU" dirty="0"/>
              <a:t> </a:t>
            </a:r>
            <a:r>
              <a:rPr lang="ru-RU" dirty="0" smtClean="0"/>
              <a:t>-  плакаты</a:t>
            </a:r>
          </a:p>
          <a:p>
            <a:r>
              <a:rPr lang="ru-RU" dirty="0" smtClean="0"/>
              <a:t> -  указатели напряжения</a:t>
            </a:r>
          </a:p>
          <a:p>
            <a:r>
              <a:rPr lang="ru-RU" dirty="0"/>
              <a:t> </a:t>
            </a:r>
            <a:r>
              <a:rPr lang="ru-RU" dirty="0" smtClean="0"/>
              <a:t>-  защитная экипировка</a:t>
            </a:r>
          </a:p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0134" y="3933056"/>
            <a:ext cx="3404322" cy="115212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FFFF00"/>
              </a:solidFill>
            </a:endParaRP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Система протоколирования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93575" y="5301208"/>
            <a:ext cx="3404322" cy="10081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Средства редактирования моделей и тренировок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75932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«ТРЕНАЖЕР»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916388" y="703710"/>
            <a:ext cx="4032448" cy="43552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267673" y="1170509"/>
            <a:ext cx="3379507" cy="90525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FFFF00"/>
              </a:solidFill>
            </a:endParaRP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Внешний вид энергообъекта</a:t>
            </a:r>
            <a:endParaRPr lang="ru-RU" dirty="0"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255266" y="2322637"/>
            <a:ext cx="3404322" cy="136326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Индивидуальные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настройки моделей энергообъекта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30451" y="3906813"/>
            <a:ext cx="3404322" cy="10081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Характеристики оборудования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915661" y="738461"/>
            <a:ext cx="2083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ФАЙЛ-МАКЕТ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211960" y="2865130"/>
            <a:ext cx="6324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+</a:t>
            </a:r>
            <a:endParaRPr lang="ru-RU" sz="6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620688"/>
            <a:ext cx="8280920" cy="5832648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50021" y="0"/>
            <a:ext cx="7043758" cy="648072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МАКЕТА</a:t>
            </a:r>
            <a:r>
              <a:rPr lang="en-US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 СЕТИ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20272" y="952141"/>
            <a:ext cx="15969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МАКЕТ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760393"/>
            <a:ext cx="4392488" cy="317266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Схема сети</a:t>
            </a:r>
            <a:endParaRPr lang="en-US" b="1" dirty="0" smtClean="0"/>
          </a:p>
          <a:p>
            <a:endParaRPr lang="ru-RU" b="1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26" y="1116121"/>
            <a:ext cx="3456384" cy="270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1336457"/>
            <a:ext cx="4392488" cy="317266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Схема ПС</a:t>
            </a:r>
            <a:endParaRPr lang="en-US" b="1" dirty="0" smtClean="0"/>
          </a:p>
          <a:p>
            <a:endParaRPr lang="ru-RU" b="1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53537"/>
            <a:ext cx="4039567" cy="2338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267744" y="1895103"/>
            <a:ext cx="4536504" cy="3190081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Панели ЩУ или КРУЭ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76872"/>
            <a:ext cx="3672408" cy="2712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131840" y="2420888"/>
            <a:ext cx="3996444" cy="3099859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Шкафы </a:t>
            </a:r>
            <a:r>
              <a:rPr lang="ru-RU" b="1" dirty="0" err="1" smtClean="0"/>
              <a:t>РЗиА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907" y="2834351"/>
            <a:ext cx="2795269" cy="2610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355976" y="2852936"/>
            <a:ext cx="4248472" cy="3488475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ЯЧЕЙКИ КРУ (ЗРУ) 10 </a:t>
            </a:r>
            <a:r>
              <a:rPr lang="ru-RU" b="1" dirty="0" err="1" smtClean="0"/>
              <a:t>кВ</a:t>
            </a:r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71" y="3284984"/>
            <a:ext cx="3679853" cy="2948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14282" y="44624"/>
            <a:ext cx="7814102" cy="648072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СЕТИ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416824" cy="5806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289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14282" y="44624"/>
            <a:ext cx="7043758" cy="648072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ПОДРОБНАЯ СХЕМА</a:t>
            </a:r>
          </a:p>
        </p:txBody>
      </p:sp>
      <p:pic>
        <p:nvPicPr>
          <p:cNvPr id="819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15" y="1052736"/>
            <a:ext cx="8833495" cy="4896544"/>
          </a:xfrm>
          <a:prstGeom prst="rect">
            <a:avLst/>
          </a:prstGeom>
          <a:noFill/>
          <a:ln>
            <a:noFill/>
          </a:ln>
          <a:effectLst>
            <a:glow rad="2286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676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732240" cy="796908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ПАНЕЛИ ЩИТА УПРАВЛЕНИЯ</a:t>
            </a:r>
          </a:p>
        </p:txBody>
      </p:sp>
      <p:pic>
        <p:nvPicPr>
          <p:cNvPr id="5122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01" y="861552"/>
            <a:ext cx="3168352" cy="4921843"/>
          </a:xfrm>
          <a:prstGeom prst="rect">
            <a:avLst/>
          </a:prstGeom>
          <a:noFill/>
          <a:ln>
            <a:noFill/>
          </a:ln>
          <a:effectLst>
            <a:glow rad="101600">
              <a:srgbClr val="00B050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401" y="874713"/>
            <a:ext cx="3353975" cy="4908682"/>
          </a:xfrm>
          <a:prstGeom prst="rect">
            <a:avLst/>
          </a:prstGeom>
          <a:noFill/>
          <a:ln>
            <a:noFill/>
          </a:ln>
          <a:effectLst>
            <a:glow rad="101600">
              <a:srgbClr val="00B050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3055</TotalTime>
  <Words>1109</Words>
  <Application>Microsoft Office PowerPoint</Application>
  <PresentationFormat>Экран (4:3)</PresentationFormat>
  <Paragraphs>335</Paragraphs>
  <Slides>43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8" baseType="lpstr">
      <vt:lpstr>Arial</vt:lpstr>
      <vt:lpstr>Times New Roman</vt:lpstr>
      <vt:lpstr>Wingdings</vt:lpstr>
      <vt:lpstr>Оформление по умолчанию</vt:lpstr>
      <vt:lpstr>Bitmap Image</vt:lpstr>
      <vt:lpstr>Презентация PowerPoint</vt:lpstr>
      <vt:lpstr>О КОМПАНИИ</vt:lpstr>
      <vt:lpstr>СОРЕВНОВАНИЯ</vt:lpstr>
      <vt:lpstr>ИСПОЛЬЗОВАНИЕ ТРЕНАЖЕРА</vt:lpstr>
      <vt:lpstr>  </vt:lpstr>
      <vt:lpstr>СОСТАВ МАКЕТА ВВ СЕТИ</vt:lpstr>
      <vt:lpstr>СХЕМА СЕТИ</vt:lpstr>
      <vt:lpstr>ПОДРОБНАЯ СХЕМА</vt:lpstr>
      <vt:lpstr>ПАНЕЛИ ЩИТА УПРАВЛЕНИЯ</vt:lpstr>
      <vt:lpstr>ШКАФЫ КРУЭ</vt:lpstr>
      <vt:lpstr>ШКАФЫ РЗиА</vt:lpstr>
      <vt:lpstr>ШКАФЫ РЗиА</vt:lpstr>
      <vt:lpstr>Презентация PowerPoint</vt:lpstr>
      <vt:lpstr>Презентация PowerPoint</vt:lpstr>
      <vt:lpstr>Презентация PowerPoint</vt:lpstr>
      <vt:lpstr>ЭКРАН АРМ</vt:lpstr>
      <vt:lpstr>СОСТАВ МАКЕТА РЭС</vt:lpstr>
      <vt:lpstr>СХЕМА РЭС</vt:lpstr>
      <vt:lpstr>ПОДРОБНАЯ СХЕМА РП</vt:lpstr>
      <vt:lpstr>ПОДРОБНАЯ СХЕМА ТП</vt:lpstr>
      <vt:lpstr>ЯЧЕЙКИ РП</vt:lpstr>
      <vt:lpstr>Ячейки ТП</vt:lpstr>
      <vt:lpstr>ВОЗМОЖНОСТИ МОДЕЛЕЙ МАКЕТА</vt:lpstr>
      <vt:lpstr>СОГЛАСОВАННОЕ ПОВЕДЕНИЕ ЭЛЕМЕНТОВ МАКЕТА ОБЪЕКТА</vt:lpstr>
      <vt:lpstr>МОДЕЛЬ БЛОКИРОВОК</vt:lpstr>
      <vt:lpstr>КОММУТАЦИОННАЯ МОДЕЛЬ РЕЖИМА СЕТИ</vt:lpstr>
      <vt:lpstr>ОБЩИЕ ПРАВИЛА ПЕРЕКЛЮЧЕНИЙ</vt:lpstr>
      <vt:lpstr>МОДЕЛЬ РЕЛЕЙНОЙ ЗАЩИТЫ И АВТОМАТИКИ</vt:lpstr>
      <vt:lpstr>Модель релейной защиты и автоматики</vt:lpstr>
      <vt:lpstr>РЕЖИМНАЯ МОДЕЛЬ</vt:lpstr>
      <vt:lpstr>Презентация PowerPoint</vt:lpstr>
      <vt:lpstr>ВИДЫ МОДЕЛИРУЕМЫХ ДЕЙСТВИЙ</vt:lpstr>
      <vt:lpstr>ВИДЫ МОДЕЛИРУЕМЫХ ДЕЙСТВИЙ</vt:lpstr>
      <vt:lpstr>ВИДЫ МОДЕЛИРУЕМЫХ ДЕЙСТВИЙ</vt:lpstr>
      <vt:lpstr>ПРОВЕРОЧНЫЕ ОПЕРАЦИИ</vt:lpstr>
      <vt:lpstr>ИНСТРУМЕНТЫ И ЭКИПИРОВКА</vt:lpstr>
      <vt:lpstr>Презентация PowerPoint</vt:lpstr>
      <vt:lpstr>ВИДЫ ТРЕНИРОВОК</vt:lpstr>
      <vt:lpstr>Презентация PowerPoint</vt:lpstr>
      <vt:lpstr>СТРУКТУРА ТРЕНИРОВКИ</vt:lpstr>
      <vt:lpstr>ЭТАПЫ РАЗРАБОТКИ МАКЕТА</vt:lpstr>
      <vt:lpstr>ОБЪЕМ ГРАФИЧЕСКОЙ МОДЕЛИ</vt:lpstr>
      <vt:lpstr>УНИКАЛЬНОСТЬ ДИСПЕТЧЕРСКИХ  НАИМЕНОВАНИЙ</vt:lpstr>
    </vt:vector>
  </TitlesOfParts>
  <Company>Модус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Сергей Амелин</dc:creator>
  <cp:lastModifiedBy>Артем Поляков</cp:lastModifiedBy>
  <cp:revision>322</cp:revision>
  <dcterms:created xsi:type="dcterms:W3CDTF">2004-11-16T18:01:22Z</dcterms:created>
  <dcterms:modified xsi:type="dcterms:W3CDTF">2016-07-19T08:00:55Z</dcterms:modified>
</cp:coreProperties>
</file>