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35"/>
  </p:notesMasterIdLst>
  <p:sldIdLst>
    <p:sldId id="355" r:id="rId2"/>
    <p:sldId id="357" r:id="rId3"/>
    <p:sldId id="358" r:id="rId4"/>
    <p:sldId id="359" r:id="rId5"/>
    <p:sldId id="360" r:id="rId6"/>
    <p:sldId id="361" r:id="rId7"/>
    <p:sldId id="362" r:id="rId8"/>
    <p:sldId id="363" r:id="rId9"/>
    <p:sldId id="364" r:id="rId10"/>
    <p:sldId id="365" r:id="rId11"/>
    <p:sldId id="366" r:id="rId12"/>
    <p:sldId id="367" r:id="rId13"/>
    <p:sldId id="368" r:id="rId14"/>
    <p:sldId id="369" r:id="rId15"/>
    <p:sldId id="370" r:id="rId16"/>
    <p:sldId id="371" r:id="rId17"/>
    <p:sldId id="372" r:id="rId18"/>
    <p:sldId id="373" r:id="rId19"/>
    <p:sldId id="374" r:id="rId20"/>
    <p:sldId id="375" r:id="rId21"/>
    <p:sldId id="376" r:id="rId22"/>
    <p:sldId id="377" r:id="rId23"/>
    <p:sldId id="378" r:id="rId24"/>
    <p:sldId id="379" r:id="rId25"/>
    <p:sldId id="380" r:id="rId26"/>
    <p:sldId id="381" r:id="rId27"/>
    <p:sldId id="382" r:id="rId28"/>
    <p:sldId id="383" r:id="rId29"/>
    <p:sldId id="384" r:id="rId30"/>
    <p:sldId id="385" r:id="rId31"/>
    <p:sldId id="386" r:id="rId32"/>
    <p:sldId id="387" r:id="rId33"/>
    <p:sldId id="388" r:id="rId3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77EC"/>
    <a:srgbClr val="3D7FEB"/>
    <a:srgbClr val="000066"/>
    <a:srgbClr val="000099"/>
  </p:clrMru>
</p:presentationPr>
</file>

<file path=ppt/tableStyles.xml><?xml version="1.0" encoding="utf-8"?>
<a:tblStyleLst xmlns:a="http://schemas.openxmlformats.org/drawingml/2006/main" def="{5C22544A-7EE6-4342-B048-85BDC9FD1C3A}">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A111915-BE36-4E01-A7E5-04B1672EAD32}" styleName="Светлы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68" autoAdjust="0"/>
  </p:normalViewPr>
  <p:slideViewPr>
    <p:cSldViewPr>
      <p:cViewPr varScale="1">
        <p:scale>
          <a:sx n="82" d="100"/>
          <a:sy n="82" d="100"/>
        </p:scale>
        <p:origin x="-102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56FB21-6915-48F8-8EE6-B81C51CED09C}" type="doc">
      <dgm:prSet loTypeId="urn:microsoft.com/office/officeart/2005/8/layout/default" loCatId="list" qsTypeId="urn:microsoft.com/office/officeart/2005/8/quickstyle/simple3" qsCatId="simple" csTypeId="urn:microsoft.com/office/officeart/2005/8/colors/accent1_2#1" csCatId="accent1" phldr="1"/>
      <dgm:spPr/>
      <dgm:t>
        <a:bodyPr/>
        <a:lstStyle/>
        <a:p>
          <a:endParaRPr lang="ru-RU"/>
        </a:p>
      </dgm:t>
    </dgm:pt>
    <dgm:pt modelId="{28246C38-3A0D-4447-A6B6-EC63375FCF31}">
      <dgm:prSet phldrT="[Текст]" custT="1"/>
      <dgm:spPr/>
      <dgm:t>
        <a:bodyPr/>
        <a:lstStyle/>
        <a:p>
          <a:pPr>
            <a:spcAft>
              <a:spcPts val="0"/>
            </a:spcAft>
          </a:pPr>
          <a:r>
            <a:rPr lang="ru-RU" sz="2000" b="0" dirty="0" smtClean="0">
              <a:effectLst/>
              <a:latin typeface="+mn-lt"/>
              <a:cs typeface="Times New Roman" pitchFamily="18" charset="0"/>
            </a:rPr>
            <a:t>Программное обеспечение</a:t>
          </a:r>
          <a:endParaRPr lang="ru-RU" sz="2000" b="0" dirty="0" smtClean="0">
            <a:effectLst/>
            <a:latin typeface="+mn-lt"/>
          </a:endParaRPr>
        </a:p>
        <a:p>
          <a:pPr>
            <a:spcAft>
              <a:spcPts val="0"/>
            </a:spcAft>
          </a:pPr>
          <a:r>
            <a:rPr lang="ru-RU" sz="2000" b="0" dirty="0" smtClean="0">
              <a:effectLst/>
              <a:latin typeface="+mn-lt"/>
              <a:cs typeface="Times New Roman" pitchFamily="18" charset="0"/>
            </a:rPr>
            <a:t>Информационно-аналитическая система «ПЕГАС»</a:t>
          </a:r>
          <a:endParaRPr lang="ru-RU" sz="2000" b="0" dirty="0" smtClean="0">
            <a:effectLst/>
            <a:latin typeface="+mn-lt"/>
          </a:endParaRPr>
        </a:p>
        <a:p>
          <a:pPr>
            <a:spcAft>
              <a:spcPts val="0"/>
            </a:spcAft>
          </a:pPr>
          <a:r>
            <a:rPr lang="ru-RU" sz="2000" b="0" dirty="0" smtClean="0">
              <a:effectLst/>
              <a:latin typeface="+mn-lt"/>
              <a:cs typeface="Times New Roman" pitchFamily="18" charset="0"/>
            </a:rPr>
            <a:t>для решения технологических задач управления режимами работы и техническим состоянием электрооборудования электрических сетей и систем электроснабжения</a:t>
          </a:r>
          <a:endParaRPr lang="ru-RU" sz="2000" b="0" dirty="0">
            <a:effectLst/>
            <a:latin typeface="+mn-lt"/>
          </a:endParaRPr>
        </a:p>
      </dgm:t>
    </dgm:pt>
    <dgm:pt modelId="{2A83E6E4-9439-4260-A768-D5971EDE9D45}" type="parTrans" cxnId="{D52C4231-39A4-45AA-BC5E-09DB0D291C18}">
      <dgm:prSet/>
      <dgm:spPr/>
      <dgm:t>
        <a:bodyPr/>
        <a:lstStyle/>
        <a:p>
          <a:endParaRPr lang="ru-RU" sz="2000"/>
        </a:p>
      </dgm:t>
    </dgm:pt>
    <dgm:pt modelId="{843084F8-BAD3-4ADD-855F-BD9AB5634BEE}" type="sibTrans" cxnId="{D52C4231-39A4-45AA-BC5E-09DB0D291C18}">
      <dgm:prSet/>
      <dgm:spPr/>
      <dgm:t>
        <a:bodyPr/>
        <a:lstStyle/>
        <a:p>
          <a:endParaRPr lang="ru-RU" sz="2000"/>
        </a:p>
      </dgm:t>
    </dgm:pt>
    <dgm:pt modelId="{6C443250-F959-4D77-B3A5-77CDA9C7A79F}">
      <dgm:prSet phldrT="[Текст]" custT="1"/>
      <dgm:spPr/>
      <dgm:t>
        <a:bodyPr/>
        <a:lstStyle/>
        <a:p>
          <a:r>
            <a:rPr lang="en-US" sz="2000" i="1" dirty="0" smtClean="0"/>
            <a:t>XII</a:t>
          </a:r>
          <a:r>
            <a:rPr lang="ru-RU" sz="2000" i="1" dirty="0" smtClean="0"/>
            <a:t> научно-практическая конференция 2012: «Стратегия энергетического развития России и способы повышения </a:t>
          </a:r>
          <a:r>
            <a:rPr lang="ru-RU" sz="2000" i="1" dirty="0" err="1" smtClean="0"/>
            <a:t>энергоэффективности</a:t>
          </a:r>
          <a:r>
            <a:rPr lang="ru-RU" sz="2000" i="1" dirty="0" smtClean="0"/>
            <a:t>  и надежности энергоснабжения предприятий с использованием продукции «ЗАО «ГК «Электрощит» - ТМ Самара»</a:t>
          </a:r>
          <a:endParaRPr lang="ru-RU" sz="2000" dirty="0"/>
        </a:p>
      </dgm:t>
    </dgm:pt>
    <dgm:pt modelId="{F90530EE-6BD3-43C6-B64B-1A1064A86D9A}" type="parTrans" cxnId="{854ABF2C-900E-4CDA-987F-D5CFF6A892EC}">
      <dgm:prSet/>
      <dgm:spPr/>
      <dgm:t>
        <a:bodyPr/>
        <a:lstStyle/>
        <a:p>
          <a:endParaRPr lang="ru-RU" sz="2000"/>
        </a:p>
      </dgm:t>
    </dgm:pt>
    <dgm:pt modelId="{70ADF2FF-8706-4294-9E0E-77117B201858}" type="sibTrans" cxnId="{854ABF2C-900E-4CDA-987F-D5CFF6A892EC}">
      <dgm:prSet/>
      <dgm:spPr/>
      <dgm:t>
        <a:bodyPr/>
        <a:lstStyle/>
        <a:p>
          <a:endParaRPr lang="ru-RU" sz="2000"/>
        </a:p>
      </dgm:t>
    </dgm:pt>
    <dgm:pt modelId="{90824B50-39F7-4EF6-812C-B165DE10BD75}" type="pres">
      <dgm:prSet presAssocID="{F556FB21-6915-48F8-8EE6-B81C51CED09C}" presName="diagram" presStyleCnt="0">
        <dgm:presLayoutVars>
          <dgm:dir/>
          <dgm:resizeHandles val="exact"/>
        </dgm:presLayoutVars>
      </dgm:prSet>
      <dgm:spPr/>
      <dgm:t>
        <a:bodyPr/>
        <a:lstStyle/>
        <a:p>
          <a:endParaRPr lang="ru-RU"/>
        </a:p>
      </dgm:t>
    </dgm:pt>
    <dgm:pt modelId="{540CC805-E3B5-410C-A879-E52B0522143E}" type="pres">
      <dgm:prSet presAssocID="{28246C38-3A0D-4447-A6B6-EC63375FCF31}" presName="node" presStyleLbl="node1" presStyleIdx="0" presStyleCnt="2" custScaleY="148821" custLinFactNeighborX="-26" custLinFactNeighborY="-29911">
        <dgm:presLayoutVars>
          <dgm:bulletEnabled val="1"/>
        </dgm:presLayoutVars>
      </dgm:prSet>
      <dgm:spPr/>
      <dgm:t>
        <a:bodyPr/>
        <a:lstStyle/>
        <a:p>
          <a:endParaRPr lang="ru-RU"/>
        </a:p>
      </dgm:t>
    </dgm:pt>
    <dgm:pt modelId="{DC9E7564-1F07-4B84-9520-78885A25E72D}" type="pres">
      <dgm:prSet presAssocID="{843084F8-BAD3-4ADD-855F-BD9AB5634BEE}" presName="sibTrans" presStyleCnt="0"/>
      <dgm:spPr/>
    </dgm:pt>
    <dgm:pt modelId="{819CCFEC-3953-4580-843B-CED5DFDFA8BF}" type="pres">
      <dgm:prSet presAssocID="{6C443250-F959-4D77-B3A5-77CDA9C7A79F}" presName="node" presStyleLbl="node1" presStyleIdx="1" presStyleCnt="2" custLinFactNeighborX="1076" custLinFactNeighborY="-29911">
        <dgm:presLayoutVars>
          <dgm:bulletEnabled val="1"/>
        </dgm:presLayoutVars>
      </dgm:prSet>
      <dgm:spPr/>
      <dgm:t>
        <a:bodyPr/>
        <a:lstStyle/>
        <a:p>
          <a:endParaRPr lang="ru-RU"/>
        </a:p>
      </dgm:t>
    </dgm:pt>
  </dgm:ptLst>
  <dgm:cxnLst>
    <dgm:cxn modelId="{E07C459B-1525-42E9-AD43-8FC1323949DA}" type="presOf" srcId="{6C443250-F959-4D77-B3A5-77CDA9C7A79F}" destId="{819CCFEC-3953-4580-843B-CED5DFDFA8BF}" srcOrd="0" destOrd="0" presId="urn:microsoft.com/office/officeart/2005/8/layout/default"/>
    <dgm:cxn modelId="{7AF19021-9D1F-4C45-85CA-1F88018697C7}" type="presOf" srcId="{28246C38-3A0D-4447-A6B6-EC63375FCF31}" destId="{540CC805-E3B5-410C-A879-E52B0522143E}" srcOrd="0" destOrd="0" presId="urn:microsoft.com/office/officeart/2005/8/layout/default"/>
    <dgm:cxn modelId="{F0E9DA7D-6C1E-44C6-A73A-1B135083DF7F}" type="presOf" srcId="{F556FB21-6915-48F8-8EE6-B81C51CED09C}" destId="{90824B50-39F7-4EF6-812C-B165DE10BD75}" srcOrd="0" destOrd="0" presId="urn:microsoft.com/office/officeart/2005/8/layout/default"/>
    <dgm:cxn modelId="{854ABF2C-900E-4CDA-987F-D5CFF6A892EC}" srcId="{F556FB21-6915-48F8-8EE6-B81C51CED09C}" destId="{6C443250-F959-4D77-B3A5-77CDA9C7A79F}" srcOrd="1" destOrd="0" parTransId="{F90530EE-6BD3-43C6-B64B-1A1064A86D9A}" sibTransId="{70ADF2FF-8706-4294-9E0E-77117B201858}"/>
    <dgm:cxn modelId="{D52C4231-39A4-45AA-BC5E-09DB0D291C18}" srcId="{F556FB21-6915-48F8-8EE6-B81C51CED09C}" destId="{28246C38-3A0D-4447-A6B6-EC63375FCF31}" srcOrd="0" destOrd="0" parTransId="{2A83E6E4-9439-4260-A768-D5971EDE9D45}" sibTransId="{843084F8-BAD3-4ADD-855F-BD9AB5634BEE}"/>
    <dgm:cxn modelId="{C306FFAA-C65E-4ED6-A4EC-CE2129FB426F}" type="presParOf" srcId="{90824B50-39F7-4EF6-812C-B165DE10BD75}" destId="{540CC805-E3B5-410C-A879-E52B0522143E}" srcOrd="0" destOrd="0" presId="urn:microsoft.com/office/officeart/2005/8/layout/default"/>
    <dgm:cxn modelId="{69ABA72E-5F04-45B4-A4DC-73E9016BD224}" type="presParOf" srcId="{90824B50-39F7-4EF6-812C-B165DE10BD75}" destId="{DC9E7564-1F07-4B84-9520-78885A25E72D}" srcOrd="1" destOrd="0" presId="urn:microsoft.com/office/officeart/2005/8/layout/default"/>
    <dgm:cxn modelId="{A27AEAF7-2AC2-4237-AA94-FE3AEDBE5AE8}" type="presParOf" srcId="{90824B50-39F7-4EF6-812C-B165DE10BD75}" destId="{819CCFEC-3953-4580-843B-CED5DFDFA8BF}" srcOrd="2"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40CC805-E3B5-410C-A879-E52B0522143E}">
      <dsp:nvSpPr>
        <dsp:cNvPr id="0" name=""/>
        <dsp:cNvSpPr/>
      </dsp:nvSpPr>
      <dsp:spPr>
        <a:xfrm>
          <a:off x="0" y="0"/>
          <a:ext cx="4148019" cy="370387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ts val="0"/>
            </a:spcAft>
          </a:pPr>
          <a:r>
            <a:rPr lang="ru-RU" sz="2000" b="0" kern="1200" dirty="0" smtClean="0">
              <a:effectLst/>
              <a:latin typeface="+mn-lt"/>
              <a:cs typeface="Times New Roman" pitchFamily="18" charset="0"/>
            </a:rPr>
            <a:t>Программное обеспечение</a:t>
          </a:r>
          <a:endParaRPr lang="ru-RU" sz="2000" b="0" kern="1200" dirty="0" smtClean="0">
            <a:effectLst/>
            <a:latin typeface="+mn-lt"/>
          </a:endParaRPr>
        </a:p>
        <a:p>
          <a:pPr lvl="0" algn="ctr" defTabSz="889000">
            <a:lnSpc>
              <a:spcPct val="90000"/>
            </a:lnSpc>
            <a:spcBef>
              <a:spcPct val="0"/>
            </a:spcBef>
            <a:spcAft>
              <a:spcPts val="0"/>
            </a:spcAft>
          </a:pPr>
          <a:r>
            <a:rPr lang="ru-RU" sz="2000" b="0" kern="1200" dirty="0" smtClean="0">
              <a:effectLst/>
              <a:latin typeface="+mn-lt"/>
              <a:cs typeface="Times New Roman" pitchFamily="18" charset="0"/>
            </a:rPr>
            <a:t>Информационно-аналитическая система «ПЕГАС»</a:t>
          </a:r>
          <a:endParaRPr lang="ru-RU" sz="2000" b="0" kern="1200" dirty="0" smtClean="0">
            <a:effectLst/>
            <a:latin typeface="+mn-lt"/>
          </a:endParaRPr>
        </a:p>
        <a:p>
          <a:pPr lvl="0" algn="ctr" defTabSz="889000">
            <a:lnSpc>
              <a:spcPct val="90000"/>
            </a:lnSpc>
            <a:spcBef>
              <a:spcPct val="0"/>
            </a:spcBef>
            <a:spcAft>
              <a:spcPts val="0"/>
            </a:spcAft>
          </a:pPr>
          <a:r>
            <a:rPr lang="ru-RU" sz="2000" b="0" kern="1200" dirty="0" smtClean="0">
              <a:effectLst/>
              <a:latin typeface="+mn-lt"/>
              <a:cs typeface="Times New Roman" pitchFamily="18" charset="0"/>
            </a:rPr>
            <a:t>для решения технологических задач управления режимами работы и техническим состоянием электрооборудования электрических сетей и систем электроснабжения</a:t>
          </a:r>
          <a:endParaRPr lang="ru-RU" sz="2000" b="0" kern="1200" dirty="0">
            <a:effectLst/>
            <a:latin typeface="+mn-lt"/>
          </a:endParaRPr>
        </a:p>
      </dsp:txBody>
      <dsp:txXfrm>
        <a:off x="0" y="0"/>
        <a:ext cx="4148019" cy="3703874"/>
      </dsp:txXfrm>
    </dsp:sp>
    <dsp:sp modelId="{819CCFEC-3953-4580-843B-CED5DFDFA8BF}">
      <dsp:nvSpPr>
        <dsp:cNvPr id="0" name=""/>
        <dsp:cNvSpPr/>
      </dsp:nvSpPr>
      <dsp:spPr>
        <a:xfrm>
          <a:off x="4564948" y="315421"/>
          <a:ext cx="4148019" cy="248881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i="1" kern="1200" dirty="0" smtClean="0"/>
            <a:t>XII</a:t>
          </a:r>
          <a:r>
            <a:rPr lang="ru-RU" sz="2000" i="1" kern="1200" dirty="0" smtClean="0"/>
            <a:t> научно-практическая конференция 2012: «Стратегия энергетического развития России и способы повышения </a:t>
          </a:r>
          <a:r>
            <a:rPr lang="ru-RU" sz="2000" i="1" kern="1200" dirty="0" err="1" smtClean="0"/>
            <a:t>энергоэффективности</a:t>
          </a:r>
          <a:r>
            <a:rPr lang="ru-RU" sz="2000" i="1" kern="1200" dirty="0" smtClean="0"/>
            <a:t>  и надежности энергоснабжения предприятий с использованием продукции «ЗАО «ГК «Электрощит» - ТМ Самара»</a:t>
          </a:r>
          <a:endParaRPr lang="ru-RU" sz="2000" kern="1200" dirty="0"/>
        </a:p>
      </dsp:txBody>
      <dsp:txXfrm>
        <a:off x="4564948" y="315421"/>
        <a:ext cx="4148019" cy="248881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4B13E4F-F124-4C6E-98CD-55FBDDA5A76A}" type="datetimeFigureOut">
              <a:rPr lang="ru-RU"/>
              <a:pPr>
                <a:defRPr/>
              </a:pPr>
              <a:t>15.05.2013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72BF1C1-0C7F-40F7-84AE-40737030D280}"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Образ слайда 1"/>
          <p:cNvSpPr>
            <a:spLocks noGrp="1" noRot="1" noChangeAspect="1" noTextEdit="1"/>
          </p:cNvSpPr>
          <p:nvPr>
            <p:ph type="sldImg"/>
          </p:nvPr>
        </p:nvSpPr>
        <p:spPr bwMode="auto">
          <a:noFill/>
          <a:ln>
            <a:solidFill>
              <a:srgbClr val="000000"/>
            </a:solidFill>
            <a:miter lim="800000"/>
            <a:headEnd/>
            <a:tailEnd/>
          </a:ln>
        </p:spPr>
      </p:sp>
      <p:sp>
        <p:nvSpPr>
          <p:cNvPr id="18434"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32772" name="Номер слайда 3"/>
          <p:cNvSpPr>
            <a:spLocks noGrp="1"/>
          </p:cNvSpPr>
          <p:nvPr>
            <p:ph type="sldNum" sz="quarter" idx="5"/>
          </p:nvPr>
        </p:nvSpPr>
        <p:spPr/>
        <p:txBody>
          <a:bodyPr/>
          <a:lstStyle/>
          <a:p>
            <a:pPr>
              <a:defRPr/>
            </a:pPr>
            <a:fld id="{A318C476-6181-4832-B40F-095066527880}" type="slidenum">
              <a:rPr lang="ru-RU" smtClean="0"/>
              <a:pPr>
                <a:defRPr/>
              </a:pPr>
              <a:t>3</a:t>
            </a:fld>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2"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Образ слайда 1"/>
          <p:cNvSpPr>
            <a:spLocks noGrp="1" noRot="1" noChangeAspect="1" noTextEdit="1"/>
          </p:cNvSpPr>
          <p:nvPr>
            <p:ph type="sldImg"/>
          </p:nvPr>
        </p:nvSpPr>
        <p:spPr bwMode="auto">
          <a:noFill/>
          <a:ln>
            <a:solidFill>
              <a:srgbClr val="000000"/>
            </a:solidFill>
            <a:miter lim="800000"/>
            <a:headEnd/>
            <a:tailEnd/>
          </a:ln>
        </p:spPr>
      </p:sp>
      <p:sp>
        <p:nvSpPr>
          <p:cNvPr id="3072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30723" name="Номер слайда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2CE30F30-D360-4C94-AB69-F195C76FBE81}" type="slidenum">
              <a:rPr lang="ru-RU" sz="1200"/>
              <a:pPr algn="r"/>
              <a:t>13</a:t>
            </a:fld>
            <a:endParaRPr lang="ru-RU"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2"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0"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123FBF0F-551B-48D8-9341-DF9AE30A653C}" type="datetimeFigureOut">
              <a:rPr lang="ru-RU"/>
              <a:pPr>
                <a:defRPr/>
              </a:pPr>
              <a:t>15.05.2013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EA4EFF7-20A1-4459-9655-5DC0E340A5B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73396AD-5599-4E6A-AAE9-AB8A9A2AB37C}" type="datetimeFigureOut">
              <a:rPr lang="ru-RU"/>
              <a:pPr>
                <a:defRPr/>
              </a:pPr>
              <a:t>15.05.2013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B799537-D0A6-41E3-94E8-4701EB423D6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4317E49-C4CC-4CD8-9B6A-70D0AD0A2EED}" type="datetimeFigureOut">
              <a:rPr lang="ru-RU"/>
              <a:pPr>
                <a:defRPr/>
              </a:pPr>
              <a:t>15.05.2013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C8DC736-AF48-482F-944E-900F0DE3E1EC}"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cSld name="Заголовок и два объекта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6858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685800" y="4114800"/>
            <a:ext cx="77724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p:txBody>
          <a:bodyPr/>
          <a:lstStyle>
            <a:lvl1pPr>
              <a:defRPr/>
            </a:lvl1pPr>
          </a:lstStyle>
          <a:p>
            <a:pPr>
              <a:defRPr/>
            </a:pPr>
            <a:endParaRPr lang="ru-RU"/>
          </a:p>
        </p:txBody>
      </p:sp>
      <p:sp>
        <p:nvSpPr>
          <p:cNvPr id="7" name="Rectangle 5"/>
          <p:cNvSpPr>
            <a:spLocks noGrp="1" noChangeArrowheads="1"/>
          </p:cNvSpPr>
          <p:nvPr>
            <p:ph type="ftr" sz="quarter" idx="11"/>
          </p:nvPr>
        </p:nvSpPr>
        <p:spPr/>
        <p:txBody>
          <a:bodyPr/>
          <a:lstStyle>
            <a:lvl1pPr>
              <a:defRPr/>
            </a:lvl1pPr>
          </a:lstStyle>
          <a:p>
            <a:pPr>
              <a:defRPr/>
            </a:pPr>
            <a:endParaRPr lang="ru-RU"/>
          </a:p>
        </p:txBody>
      </p:sp>
      <p:sp>
        <p:nvSpPr>
          <p:cNvPr id="8" name="Rectangle 6"/>
          <p:cNvSpPr>
            <a:spLocks noGrp="1" noChangeArrowheads="1"/>
          </p:cNvSpPr>
          <p:nvPr>
            <p:ph type="sldNum" sz="quarter" idx="12"/>
          </p:nvPr>
        </p:nvSpPr>
        <p:spPr/>
        <p:txBody>
          <a:bodyPr/>
          <a:lstStyle>
            <a:lvl1pPr>
              <a:defRPr/>
            </a:lvl1pPr>
          </a:lstStyle>
          <a:p>
            <a:pPr>
              <a:defRPr/>
            </a:pPr>
            <a:fld id="{7220F727-AA5B-4E57-A11E-6DF2DC0C9DFF}" type="slidenum">
              <a:rPr lang="ru-RU"/>
              <a:pPr>
                <a:defRPr/>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ACCA6E8-BF98-4EFA-A2BC-28F818F1E8E4}" type="datetimeFigureOut">
              <a:rPr lang="ru-RU"/>
              <a:pPr>
                <a:defRPr/>
              </a:pPr>
              <a:t>15.05.2013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9360A97-6196-4147-9697-B871AACE317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C51E88B0-2950-4186-99C0-CD0C9116D392}" type="datetimeFigureOut">
              <a:rPr lang="ru-RU"/>
              <a:pPr>
                <a:defRPr/>
              </a:pPr>
              <a:t>15.05.2013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F2DE2E0-D1F4-443A-AAE9-E6C326E89CD9}"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5E609F3B-AED3-4DFA-9934-9DF2303DF1D8}" type="datetimeFigureOut">
              <a:rPr lang="ru-RU"/>
              <a:pPr>
                <a:defRPr/>
              </a:pPr>
              <a:t>15.05.2013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3A5BF86-5083-4990-A249-E873195C962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67E8755-5003-4269-AB6C-817924A6C5D8}" type="datetimeFigureOut">
              <a:rPr lang="ru-RU"/>
              <a:pPr>
                <a:defRPr/>
              </a:pPr>
              <a:t>15.05.2013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E3AC2EE8-15CA-445A-AC67-6E2529AAD47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22CBE400-64AD-4503-891E-9FC0B6ECC639}" type="datetimeFigureOut">
              <a:rPr lang="ru-RU"/>
              <a:pPr>
                <a:defRPr/>
              </a:pPr>
              <a:t>15.05.2013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A87A543-93E9-433C-BBA2-B673715CA89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AD048FEA-6261-49B6-AB18-9ED96BD78A6D}" type="datetimeFigureOut">
              <a:rPr lang="ru-RU"/>
              <a:pPr>
                <a:defRPr/>
              </a:pPr>
              <a:t>15.05.2013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33C18D78-DCDD-49AF-BEA5-AEC8BA2178A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470B9DE-9C0D-42F2-8E72-3939120C625B}" type="datetimeFigureOut">
              <a:rPr lang="ru-RU"/>
              <a:pPr>
                <a:defRPr/>
              </a:pPr>
              <a:t>15.05.2013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AF5D0BF-D8D7-4CC9-9E51-F7153F9DBDB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8466148-C4AA-4AF6-8877-DFAC7DE9AEBE}" type="datetimeFigureOut">
              <a:rPr lang="ru-RU"/>
              <a:pPr>
                <a:defRPr/>
              </a:pPr>
              <a:t>15.05.2013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521984C-83C4-4535-8851-020B77213CC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5EB1985-5832-464F-B968-FAC6DFAC936E}" type="datetimeFigureOut">
              <a:rPr lang="ru-RU"/>
              <a:pPr>
                <a:defRPr/>
              </a:pPr>
              <a:t>15.05.2013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3C11A5D-6B06-4947-8EA2-7D90C617EB52}"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6" r:id="rId1"/>
    <p:sldLayoutId id="2147483675" r:id="rId2"/>
    <p:sldLayoutId id="2147483674" r:id="rId3"/>
    <p:sldLayoutId id="2147483673" r:id="rId4"/>
    <p:sldLayoutId id="2147483672" r:id="rId5"/>
    <p:sldLayoutId id="2147483671" r:id="rId6"/>
    <p:sldLayoutId id="2147483670" r:id="rId7"/>
    <p:sldLayoutId id="2147483669" r:id="rId8"/>
    <p:sldLayoutId id="2147483668" r:id="rId9"/>
    <p:sldLayoutId id="2147483667" r:id="rId10"/>
    <p:sldLayoutId id="2147483666" r:id="rId11"/>
    <p:sldLayoutId id="2147483677"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gi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Содержимое 3"/>
          <p:cNvSpPr>
            <a:spLocks noGrp="1"/>
          </p:cNvSpPr>
          <p:nvPr>
            <p:ph sz="quarter" idx="2"/>
          </p:nvPr>
        </p:nvSpPr>
        <p:spPr>
          <a:xfrm>
            <a:off x="4643438" y="1916113"/>
            <a:ext cx="4500562" cy="3529012"/>
          </a:xfrm>
        </p:spPr>
        <p:txBody>
          <a:bodyPr/>
          <a:lstStyle/>
          <a:p>
            <a:pPr eaLnBrk="1" hangingPunct="1">
              <a:buFont typeface="Arial" charset="0"/>
              <a:buNone/>
            </a:pPr>
            <a:r>
              <a:rPr lang="ru-RU" sz="2000" i="1" smtClean="0"/>
              <a:t>	</a:t>
            </a:r>
            <a:endParaRPr lang="ru-RU" sz="2000" smtClean="0"/>
          </a:p>
        </p:txBody>
      </p:sp>
      <p:pic>
        <p:nvPicPr>
          <p:cNvPr id="15362" name="Picture 5" descr="C:\Documents and Settings\DBuilova\Рабочий стол\лого.JPG"/>
          <p:cNvPicPr>
            <a:picLocks noChangeAspect="1" noChangeArrowheads="1"/>
          </p:cNvPicPr>
          <p:nvPr/>
        </p:nvPicPr>
        <p:blipFill>
          <a:blip r:embed="rId2" cstate="print"/>
          <a:srcRect/>
          <a:stretch>
            <a:fillRect/>
          </a:stretch>
        </p:blipFill>
        <p:spPr bwMode="auto">
          <a:xfrm>
            <a:off x="4859338" y="692150"/>
            <a:ext cx="3932237" cy="647700"/>
          </a:xfrm>
          <a:prstGeom prst="rect">
            <a:avLst/>
          </a:prstGeom>
          <a:noFill/>
          <a:ln w="9525">
            <a:noFill/>
            <a:miter lim="800000"/>
            <a:headEnd/>
            <a:tailEnd/>
          </a:ln>
        </p:spPr>
      </p:pic>
      <p:graphicFrame>
        <p:nvGraphicFramePr>
          <p:cNvPr id="7" name="Схема 6"/>
          <p:cNvGraphicFramePr/>
          <p:nvPr/>
        </p:nvGraphicFramePr>
        <p:xfrm>
          <a:off x="251520" y="2249488"/>
          <a:ext cx="8712968"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5364" name="Рисунок 4" descr="politech.gif"/>
          <p:cNvPicPr>
            <a:picLocks noChangeAspect="1"/>
          </p:cNvPicPr>
          <p:nvPr/>
        </p:nvPicPr>
        <p:blipFill>
          <a:blip r:embed="rId8" cstate="print"/>
          <a:srcRect/>
          <a:stretch>
            <a:fillRect/>
          </a:stretch>
        </p:blipFill>
        <p:spPr bwMode="auto">
          <a:xfrm>
            <a:off x="1403350" y="188913"/>
            <a:ext cx="1800225" cy="18161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2" name="Rectangle 4"/>
          <p:cNvSpPr>
            <a:spLocks noChangeArrowheads="1"/>
          </p:cNvSpPr>
          <p:nvPr/>
        </p:nvSpPr>
        <p:spPr bwMode="auto">
          <a:xfrm>
            <a:off x="1116013" y="260350"/>
            <a:ext cx="7131050" cy="585788"/>
          </a:xfrm>
          <a:prstGeom prst="rect">
            <a:avLst/>
          </a:prstGeom>
          <a:noFill/>
          <a:ln w="9525">
            <a:noFill/>
            <a:miter lim="800000"/>
            <a:headEnd/>
            <a:tailEnd/>
          </a:ln>
          <a:effectLst>
            <a:prstShdw prst="shdw17" dist="17961" dir="2700000">
              <a:schemeClr val="accent1">
                <a:gamma/>
                <a:shade val="60000"/>
                <a:invGamma/>
              </a:schemeClr>
            </a:prstShdw>
          </a:effectLst>
        </p:spPr>
        <p:txBody>
          <a:bodyPr wrap="none" tIns="76176" bIns="76176" anchor="ctr">
            <a:spAutoFit/>
          </a:bodyPr>
          <a:lstStyle/>
          <a:p>
            <a:pPr eaLnBrk="0" hangingPunct="0">
              <a:defRPr/>
            </a:pPr>
            <a:r>
              <a:rPr lang="ru-RU" sz="2800" dirty="0">
                <a:latin typeface="+mn-lt"/>
              </a:rPr>
              <a:t>Основные элементы корпоративной системы</a:t>
            </a:r>
          </a:p>
        </p:txBody>
      </p:sp>
      <p:sp>
        <p:nvSpPr>
          <p:cNvPr id="99333" name="Rectangle 5"/>
          <p:cNvSpPr>
            <a:spLocks noChangeArrowheads="1"/>
          </p:cNvSpPr>
          <p:nvPr/>
        </p:nvSpPr>
        <p:spPr bwMode="auto">
          <a:xfrm>
            <a:off x="284163" y="981075"/>
            <a:ext cx="3582987" cy="3694113"/>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eaLnBrk="0" hangingPunct="0">
              <a:buFont typeface="Symbol" pitchFamily="18" charset="2"/>
              <a:buNone/>
              <a:tabLst>
                <a:tab pos="457200" algn="l"/>
              </a:tabLst>
              <a:defRPr/>
            </a:pPr>
            <a:r>
              <a:rPr lang="ru-RU" dirty="0">
                <a:latin typeface="+mn-lt"/>
              </a:rPr>
              <a:t>Набор </a:t>
            </a:r>
            <a:r>
              <a:rPr lang="ru-RU" b="1" dirty="0">
                <a:latin typeface="+mn-lt"/>
              </a:rPr>
              <a:t>расчетных задач</a:t>
            </a:r>
            <a:r>
              <a:rPr lang="ru-RU" dirty="0">
                <a:latin typeface="+mn-lt"/>
              </a:rPr>
              <a:t>, работающих в локальной сети предприятия. Перечень задач может изменяться в зависимости от потребностей. </a:t>
            </a:r>
          </a:p>
          <a:p>
            <a:pPr eaLnBrk="0" hangingPunct="0">
              <a:buFont typeface="Symbol" pitchFamily="18" charset="2"/>
              <a:buNone/>
              <a:tabLst>
                <a:tab pos="457200" algn="l"/>
              </a:tabLst>
              <a:defRPr/>
            </a:pPr>
            <a:endParaRPr lang="ru-RU" dirty="0">
              <a:latin typeface="+mn-lt"/>
            </a:endParaRPr>
          </a:p>
          <a:p>
            <a:pPr eaLnBrk="0" hangingPunct="0">
              <a:buFont typeface="Symbol" pitchFamily="18" charset="2"/>
              <a:buNone/>
              <a:tabLst>
                <a:tab pos="457200" algn="l"/>
              </a:tabLst>
              <a:defRPr/>
            </a:pPr>
            <a:r>
              <a:rPr lang="ru-RU" dirty="0">
                <a:latin typeface="+mn-lt"/>
              </a:rPr>
              <a:t>В пусковой комплекс целесообразно включать задачи, входящие в состав действующего комплекса с учетом применения новых возможностей графического отображения результатов.</a:t>
            </a:r>
          </a:p>
        </p:txBody>
      </p:sp>
      <p:sp>
        <p:nvSpPr>
          <p:cNvPr id="99334" name="Rectangle 6"/>
          <p:cNvSpPr>
            <a:spLocks noChangeArrowheads="1"/>
          </p:cNvSpPr>
          <p:nvPr/>
        </p:nvSpPr>
        <p:spPr bwMode="auto">
          <a:xfrm>
            <a:off x="4700588" y="908050"/>
            <a:ext cx="3717925" cy="369888"/>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eaLnBrk="0" hangingPunct="0">
              <a:defRPr/>
            </a:pPr>
            <a:r>
              <a:rPr lang="ru-RU" b="1" dirty="0">
                <a:latin typeface="+mn-lt"/>
              </a:rPr>
              <a:t>Расчетные задачи по сети 6-110 кВ </a:t>
            </a:r>
          </a:p>
        </p:txBody>
      </p:sp>
      <p:sp>
        <p:nvSpPr>
          <p:cNvPr id="99335" name="Rectangle 7"/>
          <p:cNvSpPr>
            <a:spLocks noChangeArrowheads="1"/>
          </p:cNvSpPr>
          <p:nvPr/>
        </p:nvSpPr>
        <p:spPr bwMode="auto">
          <a:xfrm>
            <a:off x="4140200" y="1412875"/>
            <a:ext cx="4713288" cy="5262563"/>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a:tabLst>
                <a:tab pos="638175" algn="l"/>
              </a:tabLst>
              <a:defRPr/>
            </a:pPr>
            <a:r>
              <a:rPr lang="ru-RU" sz="1600" dirty="0">
                <a:latin typeface="+mn-lt"/>
              </a:rPr>
              <a:t>токи короткого замыкания (трехфазное и двухфазное);</a:t>
            </a:r>
          </a:p>
          <a:p>
            <a:pPr>
              <a:tabLst>
                <a:tab pos="638175" algn="l"/>
              </a:tabLst>
              <a:defRPr/>
            </a:pPr>
            <a:r>
              <a:rPr lang="ru-RU" sz="1600" dirty="0">
                <a:latin typeface="+mn-lt"/>
              </a:rPr>
              <a:t>установившийся режим (нормальный и аварийный);</a:t>
            </a:r>
          </a:p>
          <a:p>
            <a:pPr>
              <a:tabLst>
                <a:tab pos="638175" algn="l"/>
              </a:tabLst>
              <a:defRPr/>
            </a:pPr>
            <a:r>
              <a:rPr lang="ru-RU" sz="1600" dirty="0">
                <a:latin typeface="+mn-lt"/>
              </a:rPr>
              <a:t>релейная защита силовых трансформаторов (МТО, МТЗ);</a:t>
            </a:r>
          </a:p>
          <a:p>
            <a:pPr>
              <a:tabLst>
                <a:tab pos="638175" algn="l"/>
              </a:tabLst>
              <a:defRPr/>
            </a:pPr>
            <a:r>
              <a:rPr lang="ru-RU" sz="1600" dirty="0">
                <a:latin typeface="+mn-lt"/>
              </a:rPr>
              <a:t>релейная защита трансформаторов с реле ДЗТ-11</a:t>
            </a:r>
          </a:p>
          <a:p>
            <a:pPr>
              <a:tabLst>
                <a:tab pos="638175" algn="l"/>
              </a:tabLst>
              <a:defRPr/>
            </a:pPr>
            <a:r>
              <a:rPr lang="ru-RU" sz="1600" dirty="0">
                <a:latin typeface="+mn-lt"/>
              </a:rPr>
              <a:t>релейная защита линий (МТО, МТЗ и дистанционная защита);</a:t>
            </a:r>
          </a:p>
          <a:p>
            <a:pPr>
              <a:tabLst>
                <a:tab pos="638175" algn="l"/>
              </a:tabLst>
              <a:defRPr/>
            </a:pPr>
            <a:r>
              <a:rPr lang="ru-RU" sz="1600" dirty="0">
                <a:latin typeface="+mn-lt"/>
              </a:rPr>
              <a:t>релейная защита линий 6-10 кВ от однофазных замыканий на землю;</a:t>
            </a:r>
          </a:p>
          <a:p>
            <a:pPr>
              <a:tabLst>
                <a:tab pos="638175" algn="l"/>
              </a:tabLst>
              <a:defRPr/>
            </a:pPr>
            <a:r>
              <a:rPr lang="ru-RU" sz="1600" dirty="0">
                <a:latin typeface="+mn-lt"/>
              </a:rPr>
              <a:t>релейная защита синхронных и асинхронных двигателей (МТО, МТЗ);</a:t>
            </a:r>
          </a:p>
          <a:p>
            <a:pPr>
              <a:tabLst>
                <a:tab pos="638175" algn="l"/>
              </a:tabLst>
              <a:defRPr/>
            </a:pPr>
            <a:r>
              <a:rPr lang="ru-RU" sz="1600" dirty="0">
                <a:latin typeface="+mn-lt"/>
              </a:rPr>
              <a:t>построение карт селективности для пяти ступеней при использовании реле с зависимыми и независимыми характеристиками;</a:t>
            </a:r>
          </a:p>
          <a:p>
            <a:pPr>
              <a:tabLst>
                <a:tab pos="638175" algn="l"/>
              </a:tabLst>
              <a:defRPr/>
            </a:pPr>
            <a:r>
              <a:rPr lang="ru-RU" sz="1600" dirty="0">
                <a:latin typeface="+mn-lt"/>
              </a:rPr>
              <a:t>потери мощности и электроэнергии в системе электроснабжения и отдельных ее элементах;</a:t>
            </a:r>
          </a:p>
          <a:p>
            <a:pPr>
              <a:tabLst>
                <a:tab pos="638175" algn="l"/>
              </a:tabLst>
              <a:defRPr/>
            </a:pPr>
            <a:r>
              <a:rPr lang="ru-RU" sz="1600" dirty="0">
                <a:latin typeface="+mn-lt"/>
              </a:rPr>
              <a:t>оценка уровня коммерческих потерь;</a:t>
            </a:r>
          </a:p>
          <a:p>
            <a:pPr>
              <a:tabLst>
                <a:tab pos="638175" algn="l"/>
              </a:tabLst>
              <a:defRPr/>
            </a:pPr>
            <a:r>
              <a:rPr lang="ru-RU" sz="1600" dirty="0">
                <a:latin typeface="+mn-lt"/>
              </a:rPr>
              <a:t>расчет параметров графиков нагрузок;</a:t>
            </a:r>
          </a:p>
          <a:p>
            <a:pPr>
              <a:tabLst>
                <a:tab pos="638175" algn="l"/>
              </a:tabLst>
              <a:defRPr/>
            </a:pPr>
            <a:r>
              <a:rPr lang="ru-RU" sz="1600" dirty="0">
                <a:latin typeface="+mn-lt"/>
              </a:rPr>
              <a:t>расчет настроек ДГК;</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6" name="Rectangle 4"/>
          <p:cNvSpPr>
            <a:spLocks noChangeArrowheads="1"/>
          </p:cNvSpPr>
          <p:nvPr/>
        </p:nvSpPr>
        <p:spPr bwMode="auto">
          <a:xfrm>
            <a:off x="1763713" y="260350"/>
            <a:ext cx="6142037" cy="523875"/>
          </a:xfrm>
          <a:prstGeom prst="rect">
            <a:avLst/>
          </a:prstGeom>
          <a:noFill/>
          <a:ln w="9525">
            <a:noFill/>
            <a:miter lim="800000"/>
            <a:headEnd/>
            <a:tailEnd/>
          </a:ln>
          <a:effectLst>
            <a:prstShdw prst="shdw17" dist="17961" dir="2700000">
              <a:schemeClr val="accent1">
                <a:gamma/>
                <a:shade val="60000"/>
                <a:invGamma/>
              </a:schemeClr>
            </a:prstShdw>
          </a:effectLst>
        </p:spPr>
        <p:txBody>
          <a:bodyPr wrap="none" tIns="76176" bIns="76176" anchor="ctr">
            <a:spAutoFit/>
          </a:bodyPr>
          <a:lstStyle/>
          <a:p>
            <a:pPr eaLnBrk="0" hangingPunct="0">
              <a:defRPr/>
            </a:pPr>
            <a:r>
              <a:rPr lang="ru-RU" sz="2400" dirty="0">
                <a:latin typeface="+mn-lt"/>
              </a:rPr>
              <a:t>Основные элементы корпоративной системы</a:t>
            </a:r>
          </a:p>
        </p:txBody>
      </p:sp>
      <p:sp>
        <p:nvSpPr>
          <p:cNvPr id="100357" name="Rectangle 5"/>
          <p:cNvSpPr>
            <a:spLocks noChangeArrowheads="1"/>
          </p:cNvSpPr>
          <p:nvPr/>
        </p:nvSpPr>
        <p:spPr bwMode="auto">
          <a:xfrm>
            <a:off x="603250" y="836613"/>
            <a:ext cx="7810500" cy="923925"/>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algn="just" eaLnBrk="0" hangingPunct="0">
              <a:tabLst>
                <a:tab pos="457200" algn="l"/>
              </a:tabLst>
              <a:defRPr/>
            </a:pPr>
            <a:r>
              <a:rPr lang="ru-RU" b="1" dirty="0">
                <a:latin typeface="+mn-lt"/>
              </a:rPr>
              <a:t>Тренажер</a:t>
            </a:r>
            <a:r>
              <a:rPr lang="ru-RU" dirty="0">
                <a:latin typeface="+mn-lt"/>
              </a:rPr>
              <a:t> оперативных переключений - компонент фирмы Модус. Работа тренажера на реальных действующих схемах позволит повысить качество подготовки оперативного персонала </a:t>
            </a:r>
            <a:endParaRPr lang="ru-RU" b="1" dirty="0">
              <a:latin typeface="+mn-lt"/>
            </a:endParaRPr>
          </a:p>
        </p:txBody>
      </p:sp>
      <p:pic>
        <p:nvPicPr>
          <p:cNvPr id="27651" name="Picture 6" descr="Maisk"/>
          <p:cNvPicPr>
            <a:picLocks noChangeAspect="1" noChangeArrowheads="1"/>
          </p:cNvPicPr>
          <p:nvPr/>
        </p:nvPicPr>
        <p:blipFill>
          <a:blip r:embed="rId2" cstate="print"/>
          <a:srcRect l="11047" t="8554" r="64983"/>
          <a:stretch>
            <a:fillRect/>
          </a:stretch>
        </p:blipFill>
        <p:spPr bwMode="auto">
          <a:xfrm>
            <a:off x="347663" y="2133600"/>
            <a:ext cx="4224337" cy="3570288"/>
          </a:xfrm>
          <a:prstGeom prst="rect">
            <a:avLst/>
          </a:prstGeom>
          <a:noFill/>
          <a:ln w="9525">
            <a:noFill/>
            <a:miter lim="800000"/>
            <a:headEnd/>
            <a:tailEnd/>
          </a:ln>
        </p:spPr>
      </p:pic>
      <p:pic>
        <p:nvPicPr>
          <p:cNvPr id="27652" name="Picture 7" descr="Maisk1"/>
          <p:cNvPicPr>
            <a:picLocks noChangeAspect="1" noChangeArrowheads="1"/>
          </p:cNvPicPr>
          <p:nvPr/>
        </p:nvPicPr>
        <p:blipFill>
          <a:blip r:embed="rId3" cstate="print"/>
          <a:srcRect r="29561" b="45805"/>
          <a:stretch>
            <a:fillRect/>
          </a:stretch>
        </p:blipFill>
        <p:spPr bwMode="auto">
          <a:xfrm>
            <a:off x="4764088" y="2276475"/>
            <a:ext cx="4122737" cy="32400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Rectangle 4"/>
          <p:cNvSpPr>
            <a:spLocks noChangeArrowheads="1"/>
          </p:cNvSpPr>
          <p:nvPr/>
        </p:nvSpPr>
        <p:spPr bwMode="auto">
          <a:xfrm>
            <a:off x="1258888" y="260350"/>
            <a:ext cx="7132637" cy="585788"/>
          </a:xfrm>
          <a:prstGeom prst="rect">
            <a:avLst/>
          </a:prstGeom>
          <a:noFill/>
          <a:ln w="9525">
            <a:noFill/>
            <a:miter lim="800000"/>
            <a:headEnd/>
            <a:tailEnd/>
          </a:ln>
          <a:effectLst>
            <a:prstShdw prst="shdw17" dist="17961" dir="2700000">
              <a:schemeClr val="accent1">
                <a:gamma/>
                <a:shade val="60000"/>
                <a:invGamma/>
              </a:schemeClr>
            </a:prstShdw>
          </a:effectLst>
        </p:spPr>
        <p:txBody>
          <a:bodyPr wrap="none" tIns="76176" bIns="76176" anchor="ctr">
            <a:spAutoFit/>
          </a:bodyPr>
          <a:lstStyle/>
          <a:p>
            <a:pPr eaLnBrk="0" hangingPunct="0">
              <a:defRPr/>
            </a:pPr>
            <a:r>
              <a:rPr lang="ru-RU" sz="2800" dirty="0">
                <a:latin typeface="+mn-lt"/>
              </a:rPr>
              <a:t>Основные элементы корпоративной системы</a:t>
            </a:r>
          </a:p>
        </p:txBody>
      </p:sp>
      <p:sp>
        <p:nvSpPr>
          <p:cNvPr id="101381" name="Rectangle 5"/>
          <p:cNvSpPr>
            <a:spLocks noChangeArrowheads="1"/>
          </p:cNvSpPr>
          <p:nvPr/>
        </p:nvSpPr>
        <p:spPr bwMode="auto">
          <a:xfrm>
            <a:off x="323850" y="1557338"/>
            <a:ext cx="4608513" cy="3937000"/>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eaLnBrk="0" hangingPunct="0">
              <a:buFont typeface="Symbol" pitchFamily="18" charset="2"/>
              <a:buNone/>
              <a:tabLst>
                <a:tab pos="457200" algn="l"/>
                <a:tab pos="1600200" algn="l"/>
              </a:tabLst>
            </a:pPr>
            <a:r>
              <a:rPr lang="ru-RU" b="1">
                <a:latin typeface="Calibri" pitchFamily="34" charset="0"/>
              </a:rPr>
              <a:t>АРМ диспетчера. </a:t>
            </a:r>
            <a:r>
              <a:rPr lang="ru-RU">
                <a:latin typeface="Calibri" pitchFamily="34" charset="0"/>
              </a:rPr>
              <a:t>Набор задач для обеспечения оперативной работы диспетчера предприятия. </a:t>
            </a:r>
          </a:p>
          <a:p>
            <a:pPr eaLnBrk="0" hangingPunct="0">
              <a:buFont typeface="Symbol" pitchFamily="18" charset="2"/>
              <a:buNone/>
              <a:tabLst>
                <a:tab pos="457200" algn="l"/>
                <a:tab pos="1600200" algn="l"/>
              </a:tabLst>
            </a:pPr>
            <a:endParaRPr lang="ru-RU">
              <a:latin typeface="Calibri" pitchFamily="34" charset="0"/>
            </a:endParaRPr>
          </a:p>
          <a:p>
            <a:pPr eaLnBrk="0" hangingPunct="0">
              <a:buFont typeface="Symbol" pitchFamily="18" charset="2"/>
              <a:buChar char=""/>
              <a:tabLst>
                <a:tab pos="457200" algn="l"/>
                <a:tab pos="1600200" algn="l"/>
              </a:tabLst>
            </a:pPr>
            <a:r>
              <a:rPr lang="ru-RU">
                <a:latin typeface="Calibri" pitchFamily="34" charset="0"/>
              </a:rPr>
              <a:t> Обработка заявок </a:t>
            </a:r>
          </a:p>
          <a:p>
            <a:pPr eaLnBrk="0" hangingPunct="0">
              <a:buFont typeface="Symbol" pitchFamily="18" charset="2"/>
              <a:buNone/>
              <a:tabLst>
                <a:tab pos="457200" algn="l"/>
                <a:tab pos="1600200" algn="l"/>
              </a:tabLst>
            </a:pPr>
            <a:endParaRPr lang="ru-RU">
              <a:latin typeface="Calibri" pitchFamily="34" charset="0"/>
            </a:endParaRPr>
          </a:p>
          <a:p>
            <a:pPr eaLnBrk="0" hangingPunct="0">
              <a:buFont typeface="Symbol" pitchFamily="18" charset="2"/>
              <a:buChar char=""/>
              <a:tabLst>
                <a:tab pos="457200" algn="l"/>
                <a:tab pos="1600200" algn="l"/>
              </a:tabLst>
            </a:pPr>
            <a:r>
              <a:rPr lang="ru-RU">
                <a:latin typeface="Calibri" pitchFamily="34" charset="0"/>
              </a:rPr>
              <a:t> Обеспечение оперативной документацией, справочной информацией</a:t>
            </a:r>
          </a:p>
          <a:p>
            <a:pPr eaLnBrk="0" hangingPunct="0">
              <a:buFont typeface="Symbol" pitchFamily="18" charset="2"/>
              <a:buNone/>
              <a:tabLst>
                <a:tab pos="457200" algn="l"/>
                <a:tab pos="1600200" algn="l"/>
              </a:tabLst>
            </a:pPr>
            <a:endParaRPr lang="ru-RU">
              <a:latin typeface="Calibri" pitchFamily="34" charset="0"/>
            </a:endParaRPr>
          </a:p>
          <a:p>
            <a:pPr eaLnBrk="0" hangingPunct="0">
              <a:buFont typeface="Symbol" pitchFamily="18" charset="2"/>
              <a:buChar char=""/>
              <a:tabLst>
                <a:tab pos="457200" algn="l"/>
                <a:tab pos="1600200" algn="l"/>
              </a:tabLst>
            </a:pPr>
            <a:r>
              <a:rPr lang="ru-RU">
                <a:latin typeface="Calibri" pitchFamily="34" charset="0"/>
              </a:rPr>
              <a:t> Средствами учета дефектов, отклонений, дежурств, прав и т.п.  </a:t>
            </a:r>
          </a:p>
          <a:p>
            <a:pPr eaLnBrk="0" hangingPunct="0">
              <a:buFont typeface="Symbol" pitchFamily="18" charset="2"/>
              <a:buNone/>
              <a:tabLst>
                <a:tab pos="457200" algn="l"/>
                <a:tab pos="1600200" algn="l"/>
              </a:tabLst>
            </a:pPr>
            <a:endParaRPr lang="ru-RU">
              <a:latin typeface="Calibri" pitchFamily="34" charset="0"/>
            </a:endParaRPr>
          </a:p>
          <a:p>
            <a:pPr eaLnBrk="0" hangingPunct="0">
              <a:buFont typeface="Symbol" pitchFamily="18" charset="2"/>
              <a:buChar char=""/>
              <a:tabLst>
                <a:tab pos="457200" algn="l"/>
                <a:tab pos="1600200" algn="l"/>
              </a:tabLst>
            </a:pPr>
            <a:r>
              <a:rPr lang="ru-RU">
                <a:latin typeface="Calibri" pitchFamily="34" charset="0"/>
              </a:rPr>
              <a:t> Ведение оперативного журнала</a:t>
            </a:r>
          </a:p>
        </p:txBody>
      </p:sp>
      <p:pic>
        <p:nvPicPr>
          <p:cNvPr id="28675" name="Picture 6" descr="11111"/>
          <p:cNvPicPr>
            <a:picLocks noChangeAspect="1" noChangeArrowheads="1"/>
          </p:cNvPicPr>
          <p:nvPr/>
        </p:nvPicPr>
        <p:blipFill>
          <a:blip r:embed="rId2" cstate="print"/>
          <a:srcRect l="7677" t="11018"/>
          <a:stretch>
            <a:fillRect/>
          </a:stretch>
        </p:blipFill>
        <p:spPr bwMode="auto">
          <a:xfrm>
            <a:off x="5003800" y="895350"/>
            <a:ext cx="3862388" cy="51260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9"/>
          <p:cNvPicPr>
            <a:picLocks noChangeAspect="1" noChangeArrowheads="1"/>
          </p:cNvPicPr>
          <p:nvPr/>
        </p:nvPicPr>
        <p:blipFill>
          <a:blip r:embed="rId3" cstate="print"/>
          <a:srcRect/>
          <a:stretch>
            <a:fillRect/>
          </a:stretch>
        </p:blipFill>
        <p:spPr bwMode="auto">
          <a:xfrm>
            <a:off x="323850" y="4581525"/>
            <a:ext cx="2071688" cy="788988"/>
          </a:xfrm>
          <a:prstGeom prst="rect">
            <a:avLst/>
          </a:prstGeom>
          <a:noFill/>
          <a:ln w="9525">
            <a:noFill/>
            <a:miter lim="800000"/>
            <a:headEnd/>
            <a:tailEnd/>
          </a:ln>
        </p:spPr>
      </p:pic>
      <p:pic>
        <p:nvPicPr>
          <p:cNvPr id="29698" name="Picture 10"/>
          <p:cNvPicPr>
            <a:picLocks noChangeAspect="1" noChangeArrowheads="1"/>
          </p:cNvPicPr>
          <p:nvPr/>
        </p:nvPicPr>
        <p:blipFill>
          <a:blip r:embed="rId4" cstate="print"/>
          <a:srcRect/>
          <a:stretch>
            <a:fillRect/>
          </a:stretch>
        </p:blipFill>
        <p:spPr bwMode="auto">
          <a:xfrm>
            <a:off x="3924300" y="4581525"/>
            <a:ext cx="3108325" cy="998538"/>
          </a:xfrm>
          <a:prstGeom prst="rect">
            <a:avLst/>
          </a:prstGeom>
          <a:noFill/>
          <a:ln w="9525">
            <a:noFill/>
            <a:miter lim="800000"/>
            <a:headEnd/>
            <a:tailEnd/>
          </a:ln>
        </p:spPr>
      </p:pic>
      <p:sp>
        <p:nvSpPr>
          <p:cNvPr id="68613" name="Прямоугольник 13"/>
          <p:cNvSpPr>
            <a:spLocks noChangeArrowheads="1"/>
          </p:cNvSpPr>
          <p:nvPr/>
        </p:nvSpPr>
        <p:spPr bwMode="auto">
          <a:xfrm>
            <a:off x="3924300" y="4292600"/>
            <a:ext cx="2728913" cy="246063"/>
          </a:xfrm>
          <a:prstGeom prst="rect">
            <a:avLst/>
          </a:prstGeom>
          <a:noFill/>
          <a:ln w="9525">
            <a:noFill/>
            <a:miter lim="800000"/>
            <a:headEnd/>
            <a:tailEnd/>
          </a:ln>
        </p:spPr>
        <p:txBody>
          <a:bodyPr wrap="none" lIns="30340" tIns="15170" rIns="30340" bIns="15170">
            <a:spAutoFit/>
          </a:bodyPr>
          <a:lstStyle/>
          <a:p>
            <a:pPr defTabSz="303213">
              <a:defRPr/>
            </a:pPr>
            <a:r>
              <a:rPr lang="ru-RU" sz="1400" b="1" dirty="0">
                <a:latin typeface="+mn-lt"/>
                <a:cs typeface="Times New Roman" pitchFamily="18" charset="0"/>
              </a:rPr>
              <a:t>Расчет токов коротких замыканий</a:t>
            </a:r>
            <a:endParaRPr lang="ru-RU" sz="1400" dirty="0">
              <a:latin typeface="+mn-lt"/>
            </a:endParaRPr>
          </a:p>
        </p:txBody>
      </p:sp>
      <p:sp>
        <p:nvSpPr>
          <p:cNvPr id="68615" name="Прямоугольник 15"/>
          <p:cNvSpPr>
            <a:spLocks noChangeArrowheads="1"/>
          </p:cNvSpPr>
          <p:nvPr/>
        </p:nvSpPr>
        <p:spPr bwMode="auto">
          <a:xfrm>
            <a:off x="4427538" y="5661025"/>
            <a:ext cx="1989137" cy="246063"/>
          </a:xfrm>
          <a:prstGeom prst="rect">
            <a:avLst/>
          </a:prstGeom>
          <a:noFill/>
          <a:ln w="9525">
            <a:noFill/>
            <a:miter lim="800000"/>
            <a:headEnd/>
            <a:tailEnd/>
          </a:ln>
        </p:spPr>
        <p:txBody>
          <a:bodyPr wrap="none" lIns="30340" tIns="15170" rIns="30340" bIns="15170">
            <a:spAutoFit/>
          </a:bodyPr>
          <a:lstStyle/>
          <a:p>
            <a:pPr defTabSz="303213">
              <a:defRPr/>
            </a:pPr>
            <a:r>
              <a:rPr lang="ru-RU" sz="1400" b="1" dirty="0">
                <a:latin typeface="+mn-lt"/>
                <a:cs typeface="Times New Roman" pitchFamily="18" charset="0"/>
              </a:rPr>
              <a:t>Расчет потерь мощности</a:t>
            </a:r>
            <a:endParaRPr lang="ru-RU" sz="1400" dirty="0">
              <a:latin typeface="+mn-lt"/>
            </a:endParaRPr>
          </a:p>
        </p:txBody>
      </p:sp>
      <p:sp>
        <p:nvSpPr>
          <p:cNvPr id="68618" name="Прямоугольник 19"/>
          <p:cNvSpPr>
            <a:spLocks noChangeArrowheads="1"/>
          </p:cNvSpPr>
          <p:nvPr/>
        </p:nvSpPr>
        <p:spPr bwMode="auto">
          <a:xfrm>
            <a:off x="250825" y="5589588"/>
            <a:ext cx="2324100" cy="246062"/>
          </a:xfrm>
          <a:prstGeom prst="rect">
            <a:avLst/>
          </a:prstGeom>
          <a:noFill/>
          <a:ln w="9525">
            <a:noFill/>
            <a:miter lim="800000"/>
            <a:headEnd/>
            <a:tailEnd/>
          </a:ln>
        </p:spPr>
        <p:txBody>
          <a:bodyPr wrap="none" lIns="30340" tIns="15170" rIns="30340" bIns="15170">
            <a:spAutoFit/>
          </a:bodyPr>
          <a:lstStyle/>
          <a:p>
            <a:pPr defTabSz="303213">
              <a:defRPr/>
            </a:pPr>
            <a:r>
              <a:rPr lang="ru-RU" sz="1400" b="1" dirty="0">
                <a:latin typeface="+mn-lt"/>
                <a:cs typeface="Times New Roman" pitchFamily="18" charset="0"/>
              </a:rPr>
              <a:t>Расчет нормального режима</a:t>
            </a:r>
            <a:endParaRPr lang="ru-RU" sz="1400" dirty="0">
              <a:latin typeface="+mn-lt"/>
            </a:endParaRPr>
          </a:p>
        </p:txBody>
      </p:sp>
      <p:sp>
        <p:nvSpPr>
          <p:cNvPr id="68619" name="Rectangle 3"/>
          <p:cNvSpPr>
            <a:spLocks noChangeArrowheads="1"/>
          </p:cNvSpPr>
          <p:nvPr/>
        </p:nvSpPr>
        <p:spPr bwMode="auto">
          <a:xfrm>
            <a:off x="0" y="0"/>
            <a:ext cx="8950325" cy="647700"/>
          </a:xfrm>
          <a:prstGeom prst="rect">
            <a:avLst/>
          </a:prstGeom>
          <a:noFill/>
          <a:ln w="9525">
            <a:noFill/>
            <a:miter lim="800000"/>
            <a:headEnd/>
            <a:tailEnd/>
          </a:ln>
        </p:spPr>
        <p:txBody>
          <a:bodyPr lIns="93507" tIns="46754" rIns="93507" bIns="46754" anchor="ctr">
            <a:spAutoFit/>
          </a:bodyPr>
          <a:lstStyle/>
          <a:p>
            <a:pPr algn="ctr" defTabSz="303213">
              <a:defRPr/>
            </a:pPr>
            <a:r>
              <a:rPr lang="ru-RU" dirty="0">
                <a:latin typeface="+mn-lt"/>
                <a:cs typeface="Times New Roman" pitchFamily="18" charset="0"/>
              </a:rPr>
              <a:t>Пример взаимных переходов между реальной системой электроснабжения и её виртуальной имитационной моделью  </a:t>
            </a:r>
          </a:p>
        </p:txBody>
      </p:sp>
      <p:sp>
        <p:nvSpPr>
          <p:cNvPr id="68620" name="Прямоугольник 21"/>
          <p:cNvSpPr>
            <a:spLocks noChangeArrowheads="1"/>
          </p:cNvSpPr>
          <p:nvPr/>
        </p:nvSpPr>
        <p:spPr bwMode="auto">
          <a:xfrm>
            <a:off x="1258888" y="620713"/>
            <a:ext cx="1303337" cy="246062"/>
          </a:xfrm>
          <a:prstGeom prst="rect">
            <a:avLst/>
          </a:prstGeom>
          <a:noFill/>
          <a:ln w="9525">
            <a:noFill/>
            <a:miter lim="800000"/>
            <a:headEnd/>
            <a:tailEnd/>
          </a:ln>
        </p:spPr>
        <p:txBody>
          <a:bodyPr wrap="none" lIns="30340" tIns="15170" rIns="30340" bIns="15170">
            <a:spAutoFit/>
          </a:bodyPr>
          <a:lstStyle/>
          <a:p>
            <a:pPr defTabSz="303213">
              <a:defRPr/>
            </a:pPr>
            <a:r>
              <a:rPr lang="ru-RU" sz="1400" b="1" dirty="0">
                <a:latin typeface="+mn-lt"/>
                <a:cs typeface="Times New Roman" pitchFamily="18" charset="0"/>
              </a:rPr>
              <a:t>Исходная схема</a:t>
            </a:r>
            <a:endParaRPr lang="ru-RU" sz="1400" dirty="0">
              <a:latin typeface="+mn-lt"/>
            </a:endParaRPr>
          </a:p>
        </p:txBody>
      </p:sp>
      <p:sp>
        <p:nvSpPr>
          <p:cNvPr id="68621" name="Прямоугольник 22"/>
          <p:cNvSpPr>
            <a:spLocks noChangeArrowheads="1"/>
          </p:cNvSpPr>
          <p:nvPr/>
        </p:nvSpPr>
        <p:spPr bwMode="auto">
          <a:xfrm>
            <a:off x="179388" y="4292600"/>
            <a:ext cx="3405187" cy="246063"/>
          </a:xfrm>
          <a:prstGeom prst="rect">
            <a:avLst/>
          </a:prstGeom>
          <a:noFill/>
          <a:ln w="9525">
            <a:noFill/>
            <a:miter lim="800000"/>
            <a:headEnd/>
            <a:tailEnd/>
          </a:ln>
        </p:spPr>
        <p:txBody>
          <a:bodyPr wrap="none" lIns="30340" tIns="15170" rIns="30340" bIns="15170">
            <a:spAutoFit/>
          </a:bodyPr>
          <a:lstStyle/>
          <a:p>
            <a:pPr defTabSz="303213">
              <a:defRPr/>
            </a:pPr>
            <a:r>
              <a:rPr lang="ru-RU" sz="1400" b="1" dirty="0" err="1">
                <a:latin typeface="+mn-lt"/>
                <a:cs typeface="Times New Roman" pitchFamily="18" charset="0"/>
              </a:rPr>
              <a:t>Таблично-топологическое</a:t>
            </a:r>
            <a:r>
              <a:rPr lang="ru-RU" sz="1400" b="1" dirty="0">
                <a:latin typeface="+mn-lt"/>
                <a:cs typeface="Times New Roman" pitchFamily="18" charset="0"/>
              </a:rPr>
              <a:t> описание схемы</a:t>
            </a:r>
            <a:endParaRPr lang="ru-RU" sz="1400" dirty="0">
              <a:latin typeface="+mn-lt"/>
            </a:endParaRPr>
          </a:p>
        </p:txBody>
      </p:sp>
      <p:sp>
        <p:nvSpPr>
          <p:cNvPr id="68622" name="Прямоугольник 23"/>
          <p:cNvSpPr>
            <a:spLocks noChangeArrowheads="1"/>
          </p:cNvSpPr>
          <p:nvPr/>
        </p:nvSpPr>
        <p:spPr bwMode="auto">
          <a:xfrm>
            <a:off x="4433888" y="620713"/>
            <a:ext cx="4710112" cy="246062"/>
          </a:xfrm>
          <a:prstGeom prst="rect">
            <a:avLst/>
          </a:prstGeom>
          <a:noFill/>
          <a:ln w="9525">
            <a:noFill/>
            <a:miter lim="800000"/>
            <a:headEnd/>
            <a:tailEnd/>
          </a:ln>
        </p:spPr>
        <p:txBody>
          <a:bodyPr wrap="none" lIns="30340" tIns="15170" rIns="30340" bIns="15170">
            <a:spAutoFit/>
          </a:bodyPr>
          <a:lstStyle/>
          <a:p>
            <a:pPr defTabSz="303213">
              <a:defRPr/>
            </a:pPr>
            <a:r>
              <a:rPr lang="ru-RU" sz="1400" b="1" dirty="0">
                <a:latin typeface="+mn-lt"/>
                <a:cs typeface="Times New Roman" pitchFamily="18" charset="0"/>
              </a:rPr>
              <a:t>Исходная схема с отражением результатов моделирования</a:t>
            </a:r>
            <a:endParaRPr lang="ru-RU" sz="1400" dirty="0">
              <a:latin typeface="+mn-lt"/>
            </a:endParaRPr>
          </a:p>
        </p:txBody>
      </p:sp>
      <p:sp>
        <p:nvSpPr>
          <p:cNvPr id="29706" name="Стрелка вправо 30"/>
          <p:cNvSpPr>
            <a:spLocks noChangeArrowheads="1"/>
          </p:cNvSpPr>
          <p:nvPr/>
        </p:nvSpPr>
        <p:spPr bwMode="auto">
          <a:xfrm>
            <a:off x="3851275" y="6237288"/>
            <a:ext cx="360363" cy="177800"/>
          </a:xfrm>
          <a:prstGeom prst="rightArrow">
            <a:avLst>
              <a:gd name="adj1" fmla="val 0"/>
              <a:gd name="adj2" fmla="val 58570"/>
            </a:avLst>
          </a:prstGeom>
          <a:solidFill>
            <a:schemeClr val="tx1"/>
          </a:solidFill>
          <a:ln w="25400" algn="ctr">
            <a:solidFill>
              <a:schemeClr val="tx1"/>
            </a:solidFill>
            <a:miter lim="800000"/>
            <a:headEnd/>
            <a:tailEnd/>
          </a:ln>
        </p:spPr>
        <p:txBody>
          <a:bodyPr lIns="30340" tIns="15170" rIns="30340" bIns="15170" anchor="ctr"/>
          <a:lstStyle/>
          <a:p>
            <a:pPr algn="ctr" defTabSz="303213"/>
            <a:endParaRPr lang="ru-RU" sz="600">
              <a:solidFill>
                <a:srgbClr val="FFFFFF"/>
              </a:solidFill>
            </a:endParaRPr>
          </a:p>
        </p:txBody>
      </p:sp>
      <p:sp>
        <p:nvSpPr>
          <p:cNvPr id="29707" name="Стрелка вправо 34"/>
          <p:cNvSpPr>
            <a:spLocks noChangeArrowheads="1"/>
          </p:cNvSpPr>
          <p:nvPr/>
        </p:nvSpPr>
        <p:spPr bwMode="auto">
          <a:xfrm rot="5400000">
            <a:off x="2488406" y="5584032"/>
            <a:ext cx="428625" cy="150812"/>
          </a:xfrm>
          <a:prstGeom prst="rightArrow">
            <a:avLst>
              <a:gd name="adj1" fmla="val 50000"/>
              <a:gd name="adj2" fmla="val 52526"/>
            </a:avLst>
          </a:prstGeom>
          <a:solidFill>
            <a:schemeClr val="tx1"/>
          </a:solidFill>
          <a:ln w="25400" algn="ctr">
            <a:solidFill>
              <a:schemeClr val="tx1"/>
            </a:solidFill>
            <a:miter lim="800000"/>
            <a:headEnd/>
            <a:tailEnd/>
          </a:ln>
        </p:spPr>
        <p:txBody>
          <a:bodyPr rot="10800000" vert="eaVert" lIns="30340" tIns="15170" rIns="30340" bIns="15170" anchor="ctr"/>
          <a:lstStyle/>
          <a:p>
            <a:pPr algn="ctr" defTabSz="303213"/>
            <a:endParaRPr lang="ru-RU" sz="600">
              <a:solidFill>
                <a:srgbClr val="FFFFFF"/>
              </a:solidFill>
            </a:endParaRPr>
          </a:p>
        </p:txBody>
      </p:sp>
      <p:sp>
        <p:nvSpPr>
          <p:cNvPr id="29708" name="Стрелка вправо 34"/>
          <p:cNvSpPr>
            <a:spLocks noChangeArrowheads="1"/>
          </p:cNvSpPr>
          <p:nvPr/>
        </p:nvSpPr>
        <p:spPr bwMode="auto">
          <a:xfrm>
            <a:off x="2627313" y="4868863"/>
            <a:ext cx="1008062" cy="144462"/>
          </a:xfrm>
          <a:prstGeom prst="rightArrow">
            <a:avLst>
              <a:gd name="adj1" fmla="val 50000"/>
              <a:gd name="adj2" fmla="val 52303"/>
            </a:avLst>
          </a:prstGeom>
          <a:solidFill>
            <a:schemeClr val="tx1"/>
          </a:solidFill>
          <a:ln w="25400" algn="ctr">
            <a:solidFill>
              <a:schemeClr val="tx1"/>
            </a:solidFill>
            <a:miter lim="800000"/>
            <a:headEnd/>
            <a:tailEnd/>
          </a:ln>
        </p:spPr>
        <p:txBody>
          <a:bodyPr lIns="30340" tIns="15170" rIns="30340" bIns="15170" anchor="ctr"/>
          <a:lstStyle/>
          <a:p>
            <a:pPr algn="ctr" defTabSz="303213"/>
            <a:endParaRPr lang="ru-RU" sz="600">
              <a:solidFill>
                <a:srgbClr val="FFFFFF"/>
              </a:solidFill>
            </a:endParaRPr>
          </a:p>
        </p:txBody>
      </p:sp>
      <p:pic>
        <p:nvPicPr>
          <p:cNvPr id="29709" name="Рисунок 18" descr="Рисунок14.jpg"/>
          <p:cNvPicPr>
            <a:picLocks noChangeAspect="1"/>
          </p:cNvPicPr>
          <p:nvPr/>
        </p:nvPicPr>
        <p:blipFill>
          <a:blip r:embed="rId5" cstate="print"/>
          <a:srcRect/>
          <a:stretch>
            <a:fillRect/>
          </a:stretch>
        </p:blipFill>
        <p:spPr bwMode="auto">
          <a:xfrm>
            <a:off x="179388" y="908050"/>
            <a:ext cx="3529012" cy="3243263"/>
          </a:xfrm>
          <a:prstGeom prst="rect">
            <a:avLst/>
          </a:prstGeom>
          <a:noFill/>
          <a:ln w="9525">
            <a:solidFill>
              <a:schemeClr val="accent1"/>
            </a:solidFill>
            <a:miter lim="800000"/>
            <a:headEnd/>
            <a:tailEnd/>
          </a:ln>
        </p:spPr>
      </p:pic>
      <p:pic>
        <p:nvPicPr>
          <p:cNvPr id="29710" name="Рисунок 19" descr="Рисунок15.jpg"/>
          <p:cNvPicPr>
            <a:picLocks noChangeAspect="1"/>
          </p:cNvPicPr>
          <p:nvPr/>
        </p:nvPicPr>
        <p:blipFill>
          <a:blip r:embed="rId6" cstate="print"/>
          <a:srcRect/>
          <a:stretch>
            <a:fillRect/>
          </a:stretch>
        </p:blipFill>
        <p:spPr bwMode="auto">
          <a:xfrm>
            <a:off x="4643438" y="908050"/>
            <a:ext cx="4041775" cy="3249613"/>
          </a:xfrm>
          <a:prstGeom prst="rect">
            <a:avLst/>
          </a:prstGeom>
          <a:noFill/>
          <a:ln w="9525">
            <a:noFill/>
            <a:miter lim="800000"/>
            <a:headEnd/>
            <a:tailEnd/>
          </a:ln>
        </p:spPr>
      </p:pic>
      <p:pic>
        <p:nvPicPr>
          <p:cNvPr id="29711" name="Рисунок 20" descr="Рисунок16.jpg"/>
          <p:cNvPicPr>
            <a:picLocks noChangeAspect="1"/>
          </p:cNvPicPr>
          <p:nvPr/>
        </p:nvPicPr>
        <p:blipFill>
          <a:blip r:embed="rId7" cstate="print"/>
          <a:srcRect/>
          <a:stretch>
            <a:fillRect/>
          </a:stretch>
        </p:blipFill>
        <p:spPr bwMode="auto">
          <a:xfrm>
            <a:off x="250825" y="5883275"/>
            <a:ext cx="3432175" cy="974725"/>
          </a:xfrm>
          <a:prstGeom prst="rect">
            <a:avLst/>
          </a:prstGeom>
          <a:noFill/>
          <a:ln w="9525">
            <a:noFill/>
            <a:miter lim="800000"/>
            <a:headEnd/>
            <a:tailEnd/>
          </a:ln>
        </p:spPr>
      </p:pic>
      <p:pic>
        <p:nvPicPr>
          <p:cNvPr id="29712" name="Рисунок 21" descr="Рисунок17.jpg"/>
          <p:cNvPicPr>
            <a:picLocks noChangeAspect="1"/>
          </p:cNvPicPr>
          <p:nvPr/>
        </p:nvPicPr>
        <p:blipFill>
          <a:blip r:embed="rId8" cstate="print"/>
          <a:srcRect/>
          <a:stretch>
            <a:fillRect/>
          </a:stretch>
        </p:blipFill>
        <p:spPr bwMode="auto">
          <a:xfrm>
            <a:off x="4427538" y="5894388"/>
            <a:ext cx="2938462" cy="9636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Содержимое 2"/>
          <p:cNvSpPr>
            <a:spLocks noGrp="1"/>
          </p:cNvSpPr>
          <p:nvPr>
            <p:ph idx="4294967295"/>
          </p:nvPr>
        </p:nvSpPr>
        <p:spPr>
          <a:xfrm>
            <a:off x="0" y="908050"/>
            <a:ext cx="9144000" cy="5949950"/>
          </a:xfrm>
        </p:spPr>
        <p:txBody>
          <a:bodyPr/>
          <a:lstStyle/>
          <a:p>
            <a:pPr eaLnBrk="1" hangingPunct="1">
              <a:buFontTx/>
              <a:buNone/>
            </a:pPr>
            <a:r>
              <a:rPr lang="ru-RU" sz="1600" smtClean="0"/>
              <a:t>	После загрузки схемы в расчетном режиме в нижней части формы находится таблица параметров элементов участвующих в построении топологической модели сети. Поэтому перед выполнением расчетов необходимо проверить визуально заполнение данных по всем элементам схемы. Если часть параметров отсутствует, то их можно ввести обычным способом, нажав левой кнопкой мыши на изображение элемента.</a:t>
            </a:r>
          </a:p>
          <a:p>
            <a:pPr eaLnBrk="1" hangingPunct="1">
              <a:buFontTx/>
              <a:buNone/>
            </a:pPr>
            <a:endParaRPr lang="ru-RU" sz="1600" smtClean="0"/>
          </a:p>
        </p:txBody>
      </p:sp>
      <p:pic>
        <p:nvPicPr>
          <p:cNvPr id="5" name="Рисунок 4" descr="Рисунок1.jpg"/>
          <p:cNvPicPr>
            <a:picLocks noChangeAspect="1"/>
          </p:cNvPicPr>
          <p:nvPr/>
        </p:nvPicPr>
        <p:blipFill>
          <a:blip r:embed="rId2" cstate="print"/>
          <a:stretch>
            <a:fillRect/>
          </a:stretch>
        </p:blipFill>
        <p:spPr>
          <a:xfrm>
            <a:off x="1331913" y="2205038"/>
            <a:ext cx="6648450" cy="4459287"/>
          </a:xfrm>
          <a:prstGeom prst="rect">
            <a:avLst/>
          </a:prstGeom>
          <a:ln>
            <a:noFill/>
          </a:ln>
          <a:effectLst>
            <a:outerShdw blurRad="292100" dist="139700" dir="2700000" algn="tl" rotWithShape="0">
              <a:srgbClr val="333333">
                <a:alpha val="65000"/>
              </a:srgbClr>
            </a:outerShdw>
          </a:effectLst>
        </p:spPr>
      </p:pic>
      <p:sp>
        <p:nvSpPr>
          <p:cNvPr id="14343" name="Rectangle 7"/>
          <p:cNvSpPr>
            <a:spLocks noChangeArrowheads="1"/>
          </p:cNvSpPr>
          <p:nvPr/>
        </p:nvSpPr>
        <p:spPr bwMode="auto">
          <a:xfrm>
            <a:off x="1116013" y="188913"/>
            <a:ext cx="7269162" cy="522287"/>
          </a:xfrm>
          <a:prstGeom prst="rect">
            <a:avLst/>
          </a:prstGeom>
          <a:noFill/>
          <a:ln w="9525">
            <a:noFill/>
            <a:miter lim="800000"/>
            <a:headEnd/>
            <a:tailEnd/>
          </a:ln>
          <a:effectLst>
            <a:prstShdw prst="shdw17" dist="17961" dir="2700000">
              <a:schemeClr val="accent1">
                <a:gamma/>
                <a:shade val="60000"/>
                <a:invGamma/>
              </a:schemeClr>
            </a:prstShdw>
          </a:effectLst>
        </p:spPr>
        <p:txBody>
          <a:bodyPr wrap="none" tIns="76176" bIns="76176" anchor="ctr">
            <a:spAutoFit/>
          </a:bodyPr>
          <a:lstStyle/>
          <a:p>
            <a:pPr eaLnBrk="0" hangingPunct="0">
              <a:defRPr/>
            </a:pPr>
            <a:r>
              <a:rPr lang="ru-RU" sz="2400" dirty="0">
                <a:latin typeface="+mn-lt"/>
              </a:rPr>
              <a:t>Визуальный контроль схемы и параметров элементов</a:t>
            </a: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Содержимое 2"/>
          <p:cNvSpPr>
            <a:spLocks noGrp="1"/>
          </p:cNvSpPr>
          <p:nvPr>
            <p:ph idx="4294967295"/>
          </p:nvPr>
        </p:nvSpPr>
        <p:spPr>
          <a:xfrm>
            <a:off x="0" y="981075"/>
            <a:ext cx="9144000" cy="3311525"/>
          </a:xfrm>
        </p:spPr>
        <p:txBody>
          <a:bodyPr/>
          <a:lstStyle/>
          <a:p>
            <a:pPr algn="ctr" eaLnBrk="1" hangingPunct="1">
              <a:buFontTx/>
              <a:buNone/>
            </a:pPr>
            <a:r>
              <a:rPr lang="ru-RU" sz="1800" i="1" smtClean="0"/>
              <a:t>После проверки заполнения данных в расчетном режиме,  кнопкой меню</a:t>
            </a:r>
          </a:p>
          <a:p>
            <a:pPr algn="ctr" eaLnBrk="1" hangingPunct="1">
              <a:buFontTx/>
              <a:buNone/>
            </a:pPr>
            <a:r>
              <a:rPr lang="ru-RU" sz="1800" i="1" smtClean="0"/>
              <a:t>«Расчет режимов распределительных сетей» открыть форму, с помощью</a:t>
            </a:r>
          </a:p>
          <a:p>
            <a:pPr algn="ctr" eaLnBrk="1" hangingPunct="1">
              <a:buFontTx/>
              <a:buNone/>
            </a:pPr>
            <a:r>
              <a:rPr lang="ru-RU" sz="1800" i="1" smtClean="0"/>
              <a:t>которой можно выполнить расчеты режимов работы распределительных сетей, и</a:t>
            </a:r>
          </a:p>
          <a:p>
            <a:pPr algn="ctr" eaLnBrk="1" hangingPunct="1">
              <a:buFontTx/>
              <a:buNone/>
            </a:pPr>
            <a:r>
              <a:rPr lang="ru-RU" sz="1800" i="1" smtClean="0"/>
              <a:t>затем отобразить результаты расчетов в виде таблиц на экран.</a:t>
            </a:r>
          </a:p>
          <a:p>
            <a:pPr eaLnBrk="1" hangingPunct="1">
              <a:buFontTx/>
              <a:buNone/>
            </a:pPr>
            <a:endParaRPr lang="ru-RU" sz="1800" i="1" smtClean="0"/>
          </a:p>
        </p:txBody>
      </p:sp>
      <p:pic>
        <p:nvPicPr>
          <p:cNvPr id="5" name="Рисунок 4" descr="Рисунок1.jpg"/>
          <p:cNvPicPr>
            <a:picLocks noChangeAspect="1"/>
          </p:cNvPicPr>
          <p:nvPr/>
        </p:nvPicPr>
        <p:blipFill>
          <a:blip r:embed="rId2" cstate="print"/>
          <a:stretch>
            <a:fillRect/>
          </a:stretch>
        </p:blipFill>
        <p:spPr>
          <a:xfrm>
            <a:off x="2266950" y="2565400"/>
            <a:ext cx="4584700" cy="1397000"/>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284163" y="4292600"/>
            <a:ext cx="8680450" cy="2246313"/>
          </a:xfrm>
          <a:prstGeom prst="rect">
            <a:avLst/>
          </a:prstGeom>
        </p:spPr>
        <p:txBody>
          <a:bodyPr>
            <a:spAutoFit/>
          </a:bodyPr>
          <a:lstStyle/>
          <a:p>
            <a:pPr algn="just">
              <a:defRPr/>
            </a:pPr>
            <a:r>
              <a:rPr lang="ru-RU" sz="2000" b="1" dirty="0">
                <a:latin typeface="+mn-lt"/>
              </a:rPr>
              <a:t>Расчет токов короткого замыкания</a:t>
            </a:r>
          </a:p>
          <a:p>
            <a:pPr algn="just">
              <a:defRPr/>
            </a:pPr>
            <a:endParaRPr lang="ru-RU" sz="2000" dirty="0">
              <a:latin typeface="+mn-lt"/>
            </a:endParaRPr>
          </a:p>
          <a:p>
            <a:pPr algn="just">
              <a:defRPr/>
            </a:pPr>
            <a:r>
              <a:rPr lang="ru-RU" sz="2000" dirty="0">
                <a:latin typeface="+mn-lt"/>
              </a:rPr>
              <a:t>Определение  значений токов КЗ необходимо для выполнения проверок выбираемого оборудования подстанции на термическую и динамическую стойкость, на отключающую способность выключателей, а также для выбора уставок релейной защиты. При этом решаются вопросы выбора расчетных точек КЗ, расчетного вида КЗ, расчетной длительности воздействия токов КЗ</a:t>
            </a:r>
          </a:p>
        </p:txBody>
      </p:sp>
      <p:sp>
        <p:nvSpPr>
          <p:cNvPr id="15367" name="Rectangle 7"/>
          <p:cNvSpPr>
            <a:spLocks noChangeArrowheads="1"/>
          </p:cNvSpPr>
          <p:nvPr/>
        </p:nvSpPr>
        <p:spPr bwMode="auto">
          <a:xfrm>
            <a:off x="1331913" y="260350"/>
            <a:ext cx="6719887" cy="523875"/>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ru-RU" sz="2800" dirty="0">
                <a:latin typeface="+mn-lt"/>
              </a:rPr>
              <a:t>Расчет режимов распределительных сетей</a:t>
            </a: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692150"/>
            <a:ext cx="9144000" cy="6165850"/>
          </a:xfrm>
        </p:spPr>
        <p:txBody>
          <a:bodyPr/>
          <a:lstStyle/>
          <a:p>
            <a:pPr marL="514350" indent="-514350" algn="ctr" eaLnBrk="1" hangingPunct="1">
              <a:buFontTx/>
              <a:buNone/>
              <a:defRPr/>
            </a:pPr>
            <a:r>
              <a:rPr lang="ru-RU" sz="1800" b="1" dirty="0">
                <a:effectLst>
                  <a:outerShdw blurRad="38100" dist="38100" dir="2700000" algn="tl">
                    <a:srgbClr val="C0C0C0"/>
                  </a:outerShdw>
                </a:effectLst>
              </a:rPr>
              <a:t>Учет подпитки от высоковольтных двигателей</a:t>
            </a:r>
            <a:r>
              <a:rPr lang="ru-RU" sz="2800" b="1" dirty="0">
                <a:effectLst>
                  <a:outerShdw blurRad="38100" dist="38100" dir="2700000" algn="tl">
                    <a:srgbClr val="C0C0C0"/>
                  </a:outerShdw>
                </a:effectLst>
              </a:rPr>
              <a:t> </a:t>
            </a:r>
            <a:endParaRPr lang="ru-RU" sz="1600" dirty="0">
              <a:effectLst>
                <a:outerShdw blurRad="38100" dist="38100" dir="2700000" algn="tl">
                  <a:srgbClr val="C0C0C0"/>
                </a:outerShdw>
              </a:effectLst>
            </a:endParaRPr>
          </a:p>
          <a:p>
            <a:pPr marL="514350" indent="-514350" eaLnBrk="1" hangingPunct="1">
              <a:buFontTx/>
              <a:buNone/>
              <a:defRPr/>
            </a:pPr>
            <a:r>
              <a:rPr lang="ru-RU" sz="1600" dirty="0" smtClean="0"/>
              <a:t>	При </a:t>
            </a:r>
            <a:r>
              <a:rPr lang="ru-RU" sz="1600" dirty="0"/>
              <a:t>коротком замыкании в системе с большим количеством мощных двигателей существенное влияние на характер процесса и значение тока оказывают группы электродвигателей, включенных вблизи места повреждения. Для асинхронных двигателей с короткозамкнутым ротором при близком КЗ напряжение на выводах двигателя оказывается меньше их ЭДС и двигатели переходят в режим генератора, посылающего ток в место замыкания. Синхронные двигатели также подпитывают место КЗ</a:t>
            </a:r>
            <a:r>
              <a:rPr lang="ru-RU" sz="1600" dirty="0" smtClean="0"/>
              <a:t>.</a:t>
            </a:r>
            <a:endParaRPr lang="ru-RU" sz="1600" dirty="0"/>
          </a:p>
          <a:p>
            <a:pPr marL="514350" indent="-514350" eaLnBrk="1" hangingPunct="1">
              <a:buFontTx/>
              <a:buNone/>
              <a:defRPr/>
            </a:pPr>
            <a:r>
              <a:rPr lang="ru-RU" sz="1600" dirty="0"/>
              <a:t>    </a:t>
            </a:r>
            <a:r>
              <a:rPr lang="ru-RU" sz="1600" dirty="0" smtClean="0"/>
              <a:t>	Составляющую </a:t>
            </a:r>
            <a:r>
              <a:rPr lang="ru-RU" sz="1600" dirty="0"/>
              <a:t>тока от двигателей необходимо учитывать при проверке аппаратов и проводников РУ, а также при расчете уставок РЗ для оборудования 6-10 кВ. </a:t>
            </a:r>
          </a:p>
        </p:txBody>
      </p:sp>
      <p:sp>
        <p:nvSpPr>
          <p:cNvPr id="63491" name="Rectangle 3"/>
          <p:cNvSpPr>
            <a:spLocks noChangeArrowheads="1"/>
          </p:cNvSpPr>
          <p:nvPr/>
        </p:nvSpPr>
        <p:spPr bwMode="auto">
          <a:xfrm>
            <a:off x="179388" y="4371975"/>
            <a:ext cx="8699500" cy="2047875"/>
          </a:xfrm>
          <a:prstGeom prst="rect">
            <a:avLst/>
          </a:prstGeom>
          <a:noFill/>
          <a:ln w="9525">
            <a:noFill/>
            <a:miter lim="800000"/>
            <a:headEnd/>
            <a:tailEnd/>
          </a:ln>
          <a:effectLst/>
        </p:spPr>
        <p:txBody>
          <a:bodyPr anchor="ctr">
            <a:spAutoFit/>
          </a:bodyPr>
          <a:lstStyle/>
          <a:p>
            <a:pPr indent="180975" eaLnBrk="0" hangingPunct="0"/>
            <a:r>
              <a:rPr lang="ru-RU" sz="1600">
                <a:latin typeface="Calibri" pitchFamily="34" charset="0"/>
              </a:rPr>
              <a:t>В расчетах токов КЗ на стороне низкого (среднего) напряжения трансформатора для определения параметров релейной зашиты и автоматики оценивается влияние регулирования напряжения под нагрузкой (РПН) трансформаторов на значение токов КЗ. </a:t>
            </a:r>
          </a:p>
          <a:p>
            <a:pPr indent="180975" eaLnBrk="0" hangingPunct="0"/>
            <a:endParaRPr lang="ru-RU" sz="1600">
              <a:latin typeface="Calibri" pitchFamily="34" charset="0"/>
            </a:endParaRPr>
          </a:p>
          <a:p>
            <a:pPr indent="180975" algn="just" eaLnBrk="0" hangingPunct="0"/>
            <a:r>
              <a:rPr lang="ru-RU" sz="1600">
                <a:latin typeface="Calibri" pitchFamily="34" charset="0"/>
              </a:rPr>
              <a:t>Напряжения </a:t>
            </a:r>
            <a:r>
              <a:rPr lang="en-US" sz="1600">
                <a:latin typeface="Calibri" pitchFamily="34" charset="0"/>
              </a:rPr>
              <a:t>U</a:t>
            </a:r>
            <a:r>
              <a:rPr lang="ru-RU" sz="1600" baseline="-25000">
                <a:latin typeface="Calibri" pitchFamily="34" charset="0"/>
              </a:rPr>
              <a:t>к</a:t>
            </a:r>
            <a:r>
              <a:rPr lang="ru-RU" sz="1600">
                <a:latin typeface="Calibri" pitchFamily="34" charset="0"/>
              </a:rPr>
              <a:t>  приведены к номинальной мощности трансформатора и напряжению соответствующего ответвления. Для любого ответвления определение </a:t>
            </a:r>
            <a:r>
              <a:rPr lang="en-US" sz="1600">
                <a:latin typeface="Calibri" pitchFamily="34" charset="0"/>
              </a:rPr>
              <a:t>U</a:t>
            </a:r>
            <a:r>
              <a:rPr lang="ru-RU" sz="1600" baseline="-25000">
                <a:latin typeface="Calibri" pitchFamily="34" charset="0"/>
              </a:rPr>
              <a:t>к</a:t>
            </a:r>
            <a:r>
              <a:rPr lang="ru-RU" sz="1600">
                <a:latin typeface="Calibri" pitchFamily="34" charset="0"/>
              </a:rPr>
              <a:t>  производится линейной интерполяцией между значениями при среднем и соответствующем крайнем ответвлениях.</a:t>
            </a:r>
          </a:p>
        </p:txBody>
      </p:sp>
      <p:sp>
        <p:nvSpPr>
          <p:cNvPr id="63490" name="Rectangle 2"/>
          <p:cNvSpPr>
            <a:spLocks noChangeArrowheads="1"/>
          </p:cNvSpPr>
          <p:nvPr/>
        </p:nvSpPr>
        <p:spPr bwMode="auto">
          <a:xfrm>
            <a:off x="0" y="3579813"/>
            <a:ext cx="9144000" cy="465137"/>
          </a:xfrm>
          <a:prstGeom prst="rect">
            <a:avLst/>
          </a:prstGeom>
          <a:noFill/>
          <a:ln w="9525">
            <a:noFill/>
            <a:miter lim="800000"/>
            <a:headEnd/>
            <a:tailEnd/>
          </a:ln>
          <a:effectLst/>
        </p:spPr>
        <p:txBody>
          <a:bodyPr tIns="152352" bIns="38088" anchor="ctr">
            <a:spAutoFit/>
          </a:bodyPr>
          <a:lstStyle/>
          <a:p>
            <a:pPr indent="180975" algn="ctr" eaLnBrk="0" hangingPunct="0">
              <a:defRPr/>
            </a:pPr>
            <a:r>
              <a:rPr lang="ru-RU" b="1">
                <a:effectLst>
                  <a:outerShdw blurRad="38100" dist="38100" dir="2700000" algn="tl">
                    <a:srgbClr val="C0C0C0"/>
                  </a:outerShdw>
                </a:effectLst>
                <a:latin typeface="+mn-lt"/>
              </a:rPr>
              <a:t>Учет регулирования напряжения трансформаторов с РПН</a:t>
            </a:r>
          </a:p>
        </p:txBody>
      </p:sp>
      <p:pic>
        <p:nvPicPr>
          <p:cNvPr id="33796" name="Picture 1" descr="Выб_U"/>
          <p:cNvPicPr>
            <a:picLocks noChangeAspect="1" noChangeArrowheads="1"/>
          </p:cNvPicPr>
          <p:nvPr/>
        </p:nvPicPr>
        <p:blipFill>
          <a:blip r:embed="rId2" cstate="print"/>
          <a:srcRect/>
          <a:stretch>
            <a:fillRect/>
          </a:stretch>
        </p:blipFill>
        <p:spPr bwMode="auto">
          <a:xfrm>
            <a:off x="6804025" y="4941888"/>
            <a:ext cx="1722438" cy="487362"/>
          </a:xfrm>
          <a:prstGeom prst="rect">
            <a:avLst/>
          </a:prstGeom>
          <a:noFill/>
          <a:ln w="9525">
            <a:noFill/>
            <a:miter lim="800000"/>
            <a:headEnd/>
            <a:tailEnd/>
          </a:ln>
        </p:spPr>
      </p:pic>
      <p:sp>
        <p:nvSpPr>
          <p:cNvPr id="16392" name="Rectangle 8"/>
          <p:cNvSpPr>
            <a:spLocks noChangeArrowheads="1"/>
          </p:cNvSpPr>
          <p:nvPr/>
        </p:nvSpPr>
        <p:spPr bwMode="auto">
          <a:xfrm>
            <a:off x="1187450" y="188913"/>
            <a:ext cx="6721475" cy="522287"/>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ru-RU" sz="2800" dirty="0">
                <a:latin typeface="+mn-lt"/>
              </a:rPr>
              <a:t>Расчет режимов распределительных сетей</a:t>
            </a:r>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620713"/>
            <a:ext cx="9144000" cy="6237287"/>
          </a:xfrm>
        </p:spPr>
        <p:txBody>
          <a:bodyPr/>
          <a:lstStyle/>
          <a:p>
            <a:pPr eaLnBrk="1" hangingPunct="1">
              <a:buFontTx/>
              <a:buNone/>
              <a:defRPr/>
            </a:pPr>
            <a:r>
              <a:rPr lang="ru-RU" sz="1600" dirty="0">
                <a:effectLst>
                  <a:outerShdw blurRad="38100" dist="38100" dir="2700000" algn="tl">
                    <a:srgbClr val="C0C0C0"/>
                  </a:outerShdw>
                </a:effectLst>
              </a:rPr>
              <a:t>     Расчет токов короткого замыкания можно выполнить нажатием кнопки </a:t>
            </a:r>
          </a:p>
          <a:p>
            <a:pPr eaLnBrk="1" hangingPunct="1">
              <a:buFontTx/>
              <a:buNone/>
              <a:defRPr/>
            </a:pPr>
            <a:r>
              <a:rPr lang="ru-RU" sz="1600" dirty="0">
                <a:effectLst>
                  <a:outerShdw blurRad="38100" dist="38100" dir="2700000" algn="tl">
                    <a:srgbClr val="C0C0C0"/>
                  </a:outerShdw>
                </a:effectLst>
              </a:rPr>
              <a:t>     «</a:t>
            </a:r>
            <a:r>
              <a:rPr lang="ru-RU" sz="1600" i="1" dirty="0">
                <a:effectLst>
                  <a:outerShdw blurRad="38100" dist="38100" dir="2700000" algn="tl">
                    <a:srgbClr val="C0C0C0"/>
                  </a:outerShdw>
                </a:effectLst>
              </a:rPr>
              <a:t>Расчет токов короткого замыкания</a:t>
            </a:r>
            <a:r>
              <a:rPr lang="ru-RU" sz="1600" dirty="0">
                <a:effectLst>
                  <a:outerShdw blurRad="38100" dist="38100" dir="2700000" algn="tl">
                    <a:srgbClr val="C0C0C0"/>
                  </a:outerShdw>
                </a:effectLst>
              </a:rPr>
              <a:t>», предварительно выбрав величину базисного напряжения.</a:t>
            </a:r>
          </a:p>
          <a:p>
            <a:pPr eaLnBrk="1" hangingPunct="1">
              <a:buFontTx/>
              <a:buNone/>
              <a:defRPr/>
            </a:pPr>
            <a:r>
              <a:rPr lang="ru-RU" sz="1600" dirty="0">
                <a:effectLst>
                  <a:outerShdw blurRad="38100" dist="38100" dir="2700000" algn="tl">
                    <a:srgbClr val="C0C0C0"/>
                  </a:outerShdw>
                </a:effectLst>
              </a:rPr>
              <a:t> </a:t>
            </a:r>
          </a:p>
          <a:p>
            <a:pPr eaLnBrk="1" hangingPunct="1">
              <a:buFontTx/>
              <a:buNone/>
              <a:defRPr/>
            </a:pPr>
            <a:r>
              <a:rPr lang="ru-RU" sz="1600" dirty="0">
                <a:effectLst>
                  <a:outerShdw blurRad="38100" dist="38100" dir="2700000" algn="tl">
                    <a:srgbClr val="C0C0C0"/>
                  </a:outerShdw>
                </a:effectLst>
              </a:rPr>
              <a:t> </a:t>
            </a:r>
          </a:p>
        </p:txBody>
      </p:sp>
      <p:pic>
        <p:nvPicPr>
          <p:cNvPr id="5" name="Рисунок 4" descr="Рисунок1.jpg"/>
          <p:cNvPicPr>
            <a:picLocks noChangeAspect="1"/>
          </p:cNvPicPr>
          <p:nvPr/>
        </p:nvPicPr>
        <p:blipFill>
          <a:blip r:embed="rId2" cstate="print"/>
          <a:stretch>
            <a:fillRect/>
          </a:stretch>
        </p:blipFill>
        <p:spPr>
          <a:xfrm>
            <a:off x="987425" y="1412875"/>
            <a:ext cx="7169150" cy="4483100"/>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412750" y="5972175"/>
            <a:ext cx="8247063" cy="581025"/>
          </a:xfrm>
          <a:prstGeom prst="rect">
            <a:avLst/>
          </a:prstGeom>
        </p:spPr>
        <p:txBody>
          <a:bodyPr>
            <a:spAutoFit/>
          </a:bodyPr>
          <a:lstStyle/>
          <a:p>
            <a:pPr algn="ctr">
              <a:defRPr/>
            </a:pPr>
            <a:r>
              <a:rPr lang="ru-RU" sz="1600">
                <a:latin typeface="+mn-lt"/>
              </a:rPr>
              <a:t>    Результаты расчета в виде отчета в формате «</a:t>
            </a:r>
            <a:r>
              <a:rPr lang="en-US" sz="1600">
                <a:latin typeface="+mn-lt"/>
              </a:rPr>
              <a:t>Excel</a:t>
            </a:r>
            <a:r>
              <a:rPr lang="ru-RU" sz="1600">
                <a:latin typeface="+mn-lt"/>
              </a:rPr>
              <a:t>» выводятся автоматически с диалогом для определения имени файла и места его хранения.</a:t>
            </a:r>
          </a:p>
        </p:txBody>
      </p:sp>
      <p:sp>
        <p:nvSpPr>
          <p:cNvPr id="17415" name="Rectangle 7"/>
          <p:cNvSpPr>
            <a:spLocks noChangeArrowheads="1"/>
          </p:cNvSpPr>
          <p:nvPr/>
        </p:nvSpPr>
        <p:spPr bwMode="auto">
          <a:xfrm>
            <a:off x="1979613" y="188913"/>
            <a:ext cx="5791200" cy="46196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ru-RU" sz="2400">
                <a:latin typeface="+mn-lt"/>
              </a:rPr>
              <a:t>Расчет режимов распределительных сетей</a:t>
            </a: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Содержимое 2"/>
          <p:cNvSpPr>
            <a:spLocks noGrp="1"/>
          </p:cNvSpPr>
          <p:nvPr>
            <p:ph idx="4294967295"/>
          </p:nvPr>
        </p:nvSpPr>
        <p:spPr>
          <a:xfrm>
            <a:off x="0" y="692150"/>
            <a:ext cx="9144000" cy="6165850"/>
          </a:xfrm>
        </p:spPr>
        <p:txBody>
          <a:bodyPr/>
          <a:lstStyle/>
          <a:p>
            <a:pPr eaLnBrk="1" hangingPunct="1">
              <a:buFontTx/>
              <a:buNone/>
            </a:pPr>
            <a:r>
              <a:rPr lang="ru-RU" sz="1600" b="1" smtClean="0"/>
              <a:t>     </a:t>
            </a:r>
            <a:r>
              <a:rPr lang="ru-RU" sz="1600" smtClean="0"/>
              <a:t>После выполнения расчета токов замыкания можно на схеме фидера главной формы выбрать любую линию, участвующую в распределении токов КЗ, и просмотреть распределение токов КЗ вдоль линии.</a:t>
            </a:r>
          </a:p>
          <a:p>
            <a:pPr eaLnBrk="1" hangingPunct="1">
              <a:buFontTx/>
              <a:buNone/>
            </a:pPr>
            <a:endParaRPr lang="ru-RU" sz="1600" smtClean="0"/>
          </a:p>
        </p:txBody>
      </p:sp>
      <p:pic>
        <p:nvPicPr>
          <p:cNvPr id="5" name="Рисунок 4" descr="Рисунок1.jpg"/>
          <p:cNvPicPr>
            <a:picLocks noChangeAspect="1"/>
          </p:cNvPicPr>
          <p:nvPr/>
        </p:nvPicPr>
        <p:blipFill>
          <a:blip r:embed="rId2" cstate="print"/>
          <a:stretch>
            <a:fillRect/>
          </a:stretch>
        </p:blipFill>
        <p:spPr>
          <a:xfrm>
            <a:off x="923925" y="1484313"/>
            <a:ext cx="7358063" cy="5078412"/>
          </a:xfrm>
          <a:prstGeom prst="rect">
            <a:avLst/>
          </a:prstGeom>
          <a:ln>
            <a:noFill/>
          </a:ln>
          <a:effectLst>
            <a:outerShdw blurRad="292100" dist="139700" dir="2700000" algn="tl" rotWithShape="0">
              <a:srgbClr val="333333">
                <a:alpha val="65000"/>
              </a:srgbClr>
            </a:outerShdw>
          </a:effectLst>
        </p:spPr>
      </p:pic>
      <p:sp>
        <p:nvSpPr>
          <p:cNvPr id="18438" name="Rectangle 6"/>
          <p:cNvSpPr>
            <a:spLocks noChangeArrowheads="1"/>
          </p:cNvSpPr>
          <p:nvPr/>
        </p:nvSpPr>
        <p:spPr bwMode="auto">
          <a:xfrm>
            <a:off x="1476375" y="188913"/>
            <a:ext cx="6719888" cy="522287"/>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ru-RU" sz="2800" dirty="0">
                <a:latin typeface="+mn-lt"/>
              </a:rPr>
              <a:t>Расчет режимов распределительных сетей</a:t>
            </a: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620713"/>
            <a:ext cx="9144000" cy="6237287"/>
          </a:xfrm>
        </p:spPr>
        <p:txBody>
          <a:bodyPr/>
          <a:lstStyle/>
          <a:p>
            <a:pPr algn="ctr" eaLnBrk="1" hangingPunct="1">
              <a:buFontTx/>
              <a:buNone/>
              <a:defRPr/>
            </a:pPr>
            <a:r>
              <a:rPr lang="ru-RU" sz="1800" dirty="0">
                <a:effectLst>
                  <a:outerShdw blurRad="38100" dist="38100" dir="2700000" algn="tl">
                    <a:srgbClr val="C0C0C0"/>
                  </a:outerShdw>
                </a:effectLst>
                <a:latin typeface="+mj-lt"/>
              </a:rPr>
              <a:t>Расчет нормального режима</a:t>
            </a:r>
          </a:p>
          <a:p>
            <a:pPr eaLnBrk="1" hangingPunct="1">
              <a:buFontTx/>
              <a:buNone/>
              <a:defRPr/>
            </a:pPr>
            <a:r>
              <a:rPr lang="ru-RU" sz="1600" dirty="0">
                <a:effectLst>
                  <a:outerShdw blurRad="38100" dist="38100" dir="2700000" algn="tl">
                    <a:srgbClr val="C0C0C0"/>
                  </a:outerShdw>
                </a:effectLst>
                <a:latin typeface="+mj-lt"/>
              </a:rPr>
              <a:t>      </a:t>
            </a:r>
            <a:r>
              <a:rPr lang="ru-RU" sz="1600" dirty="0" smtClean="0">
                <a:effectLst>
                  <a:outerShdw blurRad="38100" dist="38100" dir="2700000" algn="tl">
                    <a:srgbClr val="C0C0C0"/>
                  </a:outerShdw>
                </a:effectLst>
                <a:latin typeface="+mj-lt"/>
              </a:rPr>
              <a:t>	Перед </a:t>
            </a:r>
            <a:r>
              <a:rPr lang="ru-RU" sz="1600" dirty="0">
                <a:effectLst>
                  <a:outerShdw blurRad="38100" dist="38100" dir="2700000" algn="tl">
                    <a:srgbClr val="C0C0C0"/>
                  </a:outerShdw>
                </a:effectLst>
                <a:latin typeface="+mj-lt"/>
              </a:rPr>
              <a:t>расчетом нормального режима и потерь необходимо указать напряжение источника питания и затем нажать кнопку «Расчет нагрузок»</a:t>
            </a:r>
            <a:r>
              <a:rPr lang="ru-RU" sz="2000" dirty="0">
                <a:effectLst>
                  <a:outerShdw blurRad="38100" dist="38100" dir="2700000" algn="tl">
                    <a:srgbClr val="C0C0C0"/>
                  </a:outerShdw>
                </a:effectLst>
                <a:latin typeface="+mj-lt"/>
              </a:rPr>
              <a:t> </a:t>
            </a:r>
            <a:r>
              <a:rPr lang="ru-RU" sz="1600" dirty="0">
                <a:effectLst>
                  <a:outerShdw blurRad="38100" dist="38100" dir="2700000" algn="tl">
                    <a:srgbClr val="C0C0C0"/>
                  </a:outerShdw>
                </a:effectLst>
                <a:latin typeface="+mj-lt"/>
              </a:rPr>
              <a:t>для выбора метода расчета потерь и данных по нагрузкам.</a:t>
            </a:r>
          </a:p>
          <a:p>
            <a:pPr eaLnBrk="1" hangingPunct="1">
              <a:buFontTx/>
              <a:buNone/>
              <a:defRPr/>
            </a:pPr>
            <a:endParaRPr lang="ru-RU" sz="1600" dirty="0">
              <a:effectLst>
                <a:outerShdw blurRad="38100" dist="38100" dir="2700000" algn="tl">
                  <a:srgbClr val="C0C0C0"/>
                </a:outerShdw>
              </a:effectLst>
              <a:latin typeface="+mj-lt"/>
            </a:endParaRPr>
          </a:p>
        </p:txBody>
      </p:sp>
      <p:pic>
        <p:nvPicPr>
          <p:cNvPr id="5" name="Рисунок 4" descr="Рисунок1.jpg"/>
          <p:cNvPicPr>
            <a:picLocks noChangeAspect="1"/>
          </p:cNvPicPr>
          <p:nvPr/>
        </p:nvPicPr>
        <p:blipFill>
          <a:blip r:embed="rId2" cstate="print"/>
          <a:stretch>
            <a:fillRect/>
          </a:stretch>
        </p:blipFill>
        <p:spPr>
          <a:xfrm>
            <a:off x="1179513" y="1844675"/>
            <a:ext cx="6945312" cy="4622800"/>
          </a:xfrm>
          <a:prstGeom prst="rect">
            <a:avLst/>
          </a:prstGeom>
          <a:ln>
            <a:noFill/>
          </a:ln>
          <a:effectLst>
            <a:outerShdw blurRad="292100" dist="139700" dir="2700000" algn="tl" rotWithShape="0">
              <a:srgbClr val="333333">
                <a:alpha val="65000"/>
              </a:srgbClr>
            </a:outerShdw>
          </a:effectLst>
        </p:spPr>
      </p:pic>
      <p:sp>
        <p:nvSpPr>
          <p:cNvPr id="19462" name="Rectangle 6"/>
          <p:cNvSpPr>
            <a:spLocks noChangeArrowheads="1"/>
          </p:cNvSpPr>
          <p:nvPr/>
        </p:nvSpPr>
        <p:spPr bwMode="auto">
          <a:xfrm>
            <a:off x="1403350" y="0"/>
            <a:ext cx="6721475" cy="523875"/>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ru-RU" sz="2800" dirty="0">
                <a:latin typeface="+mj-lt"/>
              </a:rPr>
              <a:t>Расчет режимов распределительных сетей</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666750" y="188913"/>
            <a:ext cx="7772400" cy="1143000"/>
          </a:xfrm>
        </p:spPr>
        <p:txBody>
          <a:bodyPr lIns="92075" tIns="46038" rIns="92075" bIns="46038"/>
          <a:lstStyle/>
          <a:p>
            <a:pPr eaLnBrk="1" hangingPunct="1">
              <a:defRPr/>
            </a:pPr>
            <a:r>
              <a:rPr lang="ru-RU" sz="3600" dirty="0">
                <a:latin typeface="+mn-lt"/>
              </a:rPr>
              <a:t>Цели проекта</a:t>
            </a:r>
          </a:p>
        </p:txBody>
      </p:sp>
      <p:sp>
        <p:nvSpPr>
          <p:cNvPr id="16386" name="Rectangle 3"/>
          <p:cNvSpPr>
            <a:spLocks noGrp="1" noChangeArrowheads="1"/>
          </p:cNvSpPr>
          <p:nvPr>
            <p:ph type="body" idx="1"/>
          </p:nvPr>
        </p:nvSpPr>
        <p:spPr>
          <a:xfrm>
            <a:off x="0" y="1628775"/>
            <a:ext cx="8794750" cy="4114800"/>
          </a:xfrm>
        </p:spPr>
        <p:txBody>
          <a:bodyPr lIns="92075" tIns="46038" rIns="92075" bIns="46038"/>
          <a:lstStyle/>
          <a:p>
            <a:pPr eaLnBrk="1" hangingPunct="1">
              <a:buFont typeface="Arial" charset="0"/>
              <a:buNone/>
            </a:pPr>
            <a:r>
              <a:rPr lang="ru-RU" sz="2800" smtClean="0"/>
              <a:t>	Обеспечение персонала ПЭС и энергосистемы информацией и программным обеспечением для принятия решений</a:t>
            </a:r>
          </a:p>
          <a:p>
            <a:pPr eaLnBrk="1" hangingPunct="1">
              <a:buFont typeface="Arial" charset="0"/>
              <a:buNone/>
            </a:pPr>
            <a:endParaRPr lang="ru-RU" sz="2800" smtClean="0"/>
          </a:p>
          <a:p>
            <a:pPr lvl="1" eaLnBrk="1" hangingPunct="1"/>
            <a:r>
              <a:rPr lang="ru-RU" sz="2400" smtClean="0"/>
              <a:t>при оперативно-диспетчерском управлении</a:t>
            </a:r>
          </a:p>
          <a:p>
            <a:pPr lvl="1" eaLnBrk="1" hangingPunct="1"/>
            <a:r>
              <a:rPr lang="ru-RU" sz="2400" smtClean="0"/>
              <a:t>при расчете и анализе нормальных и аварийных режимов</a:t>
            </a:r>
          </a:p>
          <a:p>
            <a:pPr lvl="1" eaLnBrk="1" hangingPunct="1"/>
            <a:r>
              <a:rPr lang="ru-RU" sz="2400" smtClean="0"/>
              <a:t>задач производственных служб (паспорта оборудования, протоколы испытаний, РЗА)</a:t>
            </a:r>
          </a:p>
          <a:p>
            <a:pPr lvl="1" eaLnBrk="1" hangingPunct="1"/>
            <a:r>
              <a:rPr lang="ru-RU" sz="2400" smtClean="0"/>
              <a:t>административно-технического управления (правила, инструкции)</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Содержимое 2"/>
          <p:cNvSpPr>
            <a:spLocks noGrp="1"/>
          </p:cNvSpPr>
          <p:nvPr>
            <p:ph idx="4294967295"/>
          </p:nvPr>
        </p:nvSpPr>
        <p:spPr>
          <a:xfrm>
            <a:off x="179388" y="785813"/>
            <a:ext cx="8640762" cy="5667375"/>
          </a:xfrm>
        </p:spPr>
        <p:txBody>
          <a:bodyPr/>
          <a:lstStyle/>
          <a:p>
            <a:pPr eaLnBrk="1" hangingPunct="1">
              <a:buFontTx/>
              <a:buNone/>
            </a:pPr>
            <a:endParaRPr lang="ru-RU" sz="1600" smtClean="0"/>
          </a:p>
          <a:p>
            <a:pPr eaLnBrk="1" hangingPunct="1">
              <a:buFontTx/>
              <a:buNone/>
            </a:pPr>
            <a:r>
              <a:rPr lang="ru-RU" sz="1600" smtClean="0"/>
              <a:t>    	</a:t>
            </a:r>
            <a:r>
              <a:rPr lang="ru-RU" sz="1800" smtClean="0"/>
              <a:t>При выборе методики расчета нормального режима и потерь энергии возможно использование трех алгоритмов расчета нагрузок</a:t>
            </a:r>
          </a:p>
          <a:p>
            <a:pPr eaLnBrk="1" hangingPunct="1">
              <a:buFontTx/>
              <a:buNone/>
            </a:pPr>
            <a:endParaRPr lang="ru-RU" sz="1800" smtClean="0"/>
          </a:p>
          <a:p>
            <a:pPr eaLnBrk="1" hangingPunct="1">
              <a:buFontTx/>
              <a:buNone/>
            </a:pPr>
            <a:r>
              <a:rPr lang="ru-RU" sz="1800" smtClean="0"/>
              <a:t>     - расчет по учетному потоку энергии (по показаниям счетчиков);</a:t>
            </a:r>
          </a:p>
          <a:p>
            <a:pPr eaLnBrk="1" hangingPunct="1">
              <a:buFontTx/>
              <a:buNone/>
            </a:pPr>
            <a:r>
              <a:rPr lang="ru-RU" sz="1800" smtClean="0"/>
              <a:t>     - расчет по максимальному току фидера;</a:t>
            </a:r>
          </a:p>
          <a:p>
            <a:pPr eaLnBrk="1" hangingPunct="1">
              <a:buFontTx/>
              <a:buNone/>
            </a:pPr>
            <a:r>
              <a:rPr lang="ru-RU" sz="1800" smtClean="0"/>
              <a:t>     - расчет по реальным нагрузкам потребителей.</a:t>
            </a:r>
          </a:p>
          <a:p>
            <a:pPr eaLnBrk="1" hangingPunct="1">
              <a:buFontTx/>
              <a:buNone/>
            </a:pPr>
            <a:r>
              <a:rPr lang="ru-RU" sz="1800" smtClean="0"/>
              <a:t>     </a:t>
            </a:r>
          </a:p>
          <a:p>
            <a:pPr eaLnBrk="1" hangingPunct="1">
              <a:buFontTx/>
              <a:buNone/>
            </a:pPr>
            <a:r>
              <a:rPr lang="en-US" sz="1800" smtClean="0"/>
              <a:t>     </a:t>
            </a:r>
            <a:r>
              <a:rPr lang="ru-RU" sz="1800" smtClean="0"/>
              <a:t>	Сопоставлением фактических и расчетных значений этого показателя производится корректировка расчетных нагрузок в сети.</a:t>
            </a:r>
          </a:p>
          <a:p>
            <a:pPr eaLnBrk="1" hangingPunct="1">
              <a:buFontTx/>
              <a:buNone/>
            </a:pPr>
            <a:endParaRPr lang="ru-RU" sz="1800" smtClean="0"/>
          </a:p>
          <a:p>
            <a:pPr eaLnBrk="1" hangingPunct="1">
              <a:buFontTx/>
              <a:buNone/>
            </a:pPr>
            <a:r>
              <a:rPr lang="ru-RU" sz="1800" smtClean="0"/>
              <a:t>     	Алгоритмом предусматривается суммирование расчетных потерь энергии по трансформаторам ТП и кабелям, соединяющим ТП, РТП с ГРУ источника в функции расчетного отпуска энергии в рассматриваемую сеть.</a:t>
            </a:r>
          </a:p>
          <a:p>
            <a:pPr eaLnBrk="1" hangingPunct="1">
              <a:buFontTx/>
              <a:buNone/>
            </a:pPr>
            <a:r>
              <a:rPr lang="ru-RU" sz="1600" smtClean="0"/>
              <a:t>     </a:t>
            </a:r>
          </a:p>
        </p:txBody>
      </p:sp>
      <p:sp>
        <p:nvSpPr>
          <p:cNvPr id="20485" name="Rectangle 5"/>
          <p:cNvSpPr>
            <a:spLocks noChangeArrowheads="1"/>
          </p:cNvSpPr>
          <p:nvPr/>
        </p:nvSpPr>
        <p:spPr bwMode="auto">
          <a:xfrm>
            <a:off x="1547813" y="188913"/>
            <a:ext cx="6719887" cy="522287"/>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ru-RU" sz="2800">
                <a:latin typeface="+mn-lt"/>
              </a:rPr>
              <a:t>Расчет режимов распределительных сетей</a:t>
            </a: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Содержимое 2"/>
          <p:cNvSpPr>
            <a:spLocks noGrp="1"/>
          </p:cNvSpPr>
          <p:nvPr>
            <p:ph idx="4294967295"/>
          </p:nvPr>
        </p:nvSpPr>
        <p:spPr>
          <a:xfrm>
            <a:off x="0" y="765175"/>
            <a:ext cx="9144000" cy="4806950"/>
          </a:xfrm>
        </p:spPr>
        <p:txBody>
          <a:bodyPr/>
          <a:lstStyle/>
          <a:p>
            <a:pPr algn="ctr" eaLnBrk="1" hangingPunct="1">
              <a:buFontTx/>
              <a:buNone/>
            </a:pPr>
            <a:r>
              <a:rPr lang="ru-RU" sz="1800" smtClean="0"/>
              <a:t>Выбор метода расчета потерь энергии</a:t>
            </a:r>
            <a:endParaRPr lang="en-US" sz="1800" smtClean="0"/>
          </a:p>
          <a:p>
            <a:pPr algn="ctr" eaLnBrk="1" hangingPunct="1">
              <a:buFontTx/>
              <a:buNone/>
            </a:pPr>
            <a:endParaRPr lang="ru-RU" sz="1800" b="1" smtClean="0"/>
          </a:p>
          <a:p>
            <a:pPr eaLnBrk="1" hangingPunct="1">
              <a:buFontTx/>
              <a:buNone/>
            </a:pPr>
            <a:r>
              <a:rPr lang="ru-RU" sz="1800" smtClean="0">
                <a:solidFill>
                  <a:srgbClr val="3C77EC"/>
                </a:solidFill>
              </a:rPr>
              <a:t>     Расчет по К</a:t>
            </a:r>
            <a:r>
              <a:rPr lang="ru-RU" sz="1800" baseline="-25000" smtClean="0">
                <a:solidFill>
                  <a:srgbClr val="3C77EC"/>
                </a:solidFill>
              </a:rPr>
              <a:t>зап</a:t>
            </a:r>
            <a:r>
              <a:rPr lang="ru-RU" sz="1800" smtClean="0">
                <a:solidFill>
                  <a:srgbClr val="3C77EC"/>
                </a:solidFill>
              </a:rPr>
              <a:t> и времени потерь. </a:t>
            </a:r>
            <a:endParaRPr lang="en-US" sz="1800" smtClean="0">
              <a:solidFill>
                <a:srgbClr val="3C77EC"/>
              </a:solidFill>
            </a:endParaRPr>
          </a:p>
          <a:p>
            <a:pPr eaLnBrk="1" hangingPunct="1">
              <a:buFontTx/>
              <a:buNone/>
            </a:pPr>
            <a:r>
              <a:rPr lang="en-US" sz="1800" smtClean="0"/>
              <a:t>            </a:t>
            </a:r>
            <a:r>
              <a:rPr lang="ru-RU" sz="1800" smtClean="0"/>
              <a:t>Для этого метода нужно ввести или скорректировать (при наличии информации в БД) время работы фидера и Т</a:t>
            </a:r>
            <a:r>
              <a:rPr lang="en-US" sz="1800" baseline="-25000" smtClean="0"/>
              <a:t>max</a:t>
            </a:r>
            <a:r>
              <a:rPr lang="ru-RU" sz="1800" smtClean="0"/>
              <a:t>.</a:t>
            </a:r>
            <a:endParaRPr lang="en-US" sz="1800" smtClean="0"/>
          </a:p>
          <a:p>
            <a:pPr eaLnBrk="1" hangingPunct="1">
              <a:buFontTx/>
              <a:buNone/>
            </a:pPr>
            <a:endParaRPr lang="ru-RU" sz="1800" smtClean="0"/>
          </a:p>
          <a:p>
            <a:pPr eaLnBrk="1" hangingPunct="1">
              <a:buFontTx/>
              <a:buNone/>
            </a:pPr>
            <a:r>
              <a:rPr lang="ru-RU" sz="1800" smtClean="0">
                <a:solidFill>
                  <a:srgbClr val="3C77EC"/>
                </a:solidFill>
              </a:rPr>
              <a:t>     Расчет по К</a:t>
            </a:r>
            <a:r>
              <a:rPr lang="ru-RU" sz="1800" baseline="-25000" smtClean="0">
                <a:solidFill>
                  <a:srgbClr val="3C77EC"/>
                </a:solidFill>
              </a:rPr>
              <a:t>зап</a:t>
            </a:r>
            <a:r>
              <a:rPr lang="ru-RU" sz="1800" smtClean="0">
                <a:solidFill>
                  <a:srgbClr val="3C77EC"/>
                </a:solidFill>
              </a:rPr>
              <a:t>,  К</a:t>
            </a:r>
            <a:r>
              <a:rPr lang="en-US" sz="1800" baseline="-25000" smtClean="0">
                <a:solidFill>
                  <a:srgbClr val="3C77EC"/>
                </a:solidFill>
              </a:rPr>
              <a:t>min</a:t>
            </a:r>
            <a:r>
              <a:rPr lang="en-US" sz="1800" smtClean="0">
                <a:solidFill>
                  <a:srgbClr val="3C77EC"/>
                </a:solidFill>
              </a:rPr>
              <a:t> </a:t>
            </a:r>
            <a:r>
              <a:rPr lang="ru-RU" sz="1800" smtClean="0">
                <a:solidFill>
                  <a:srgbClr val="3C77EC"/>
                </a:solidFill>
              </a:rPr>
              <a:t>и времени потерь. </a:t>
            </a:r>
            <a:endParaRPr lang="en-US" sz="1800" smtClean="0">
              <a:solidFill>
                <a:srgbClr val="3C77EC"/>
              </a:solidFill>
            </a:endParaRPr>
          </a:p>
          <a:p>
            <a:pPr eaLnBrk="1" hangingPunct="1">
              <a:buFontTx/>
              <a:buNone/>
            </a:pPr>
            <a:r>
              <a:rPr lang="en-US" sz="1800" smtClean="0"/>
              <a:t>            </a:t>
            </a:r>
            <a:r>
              <a:rPr lang="ru-RU" sz="1800" smtClean="0"/>
              <a:t>Для этого метода нужно ввести или скорректировать (при наличии информации в БД) время работы фидера и Т</a:t>
            </a:r>
            <a:r>
              <a:rPr lang="en-US" sz="1800" baseline="-25000" smtClean="0"/>
              <a:t>max</a:t>
            </a:r>
            <a:r>
              <a:rPr lang="ru-RU" sz="1800" smtClean="0"/>
              <a:t> и дополнительно ввести в относительных единицах величины Р</a:t>
            </a:r>
            <a:r>
              <a:rPr lang="en-US" sz="1800" baseline="-25000" smtClean="0"/>
              <a:t>max</a:t>
            </a:r>
            <a:r>
              <a:rPr lang="en-US" sz="1800" smtClean="0"/>
              <a:t> </a:t>
            </a:r>
            <a:r>
              <a:rPr lang="ru-RU" sz="1800" smtClean="0"/>
              <a:t>и Р</a:t>
            </a:r>
            <a:r>
              <a:rPr lang="en-US" sz="1800" baseline="-25000" smtClean="0"/>
              <a:t>min</a:t>
            </a:r>
            <a:r>
              <a:rPr lang="en-US" sz="1800" smtClean="0"/>
              <a:t> </a:t>
            </a:r>
            <a:r>
              <a:rPr lang="ru-RU" sz="1800" smtClean="0"/>
              <a:t>по графику нагрузки работы фидера.</a:t>
            </a:r>
            <a:endParaRPr lang="en-US" sz="1800" smtClean="0"/>
          </a:p>
          <a:p>
            <a:pPr eaLnBrk="1" hangingPunct="1">
              <a:buFontTx/>
              <a:buNone/>
            </a:pPr>
            <a:endParaRPr lang="ru-RU" sz="1800" smtClean="0"/>
          </a:p>
          <a:p>
            <a:pPr eaLnBrk="1" hangingPunct="1">
              <a:buFontTx/>
              <a:buNone/>
            </a:pPr>
            <a:r>
              <a:rPr lang="ru-RU" sz="1800" smtClean="0"/>
              <a:t>     </a:t>
            </a:r>
            <a:r>
              <a:rPr lang="ru-RU" sz="1800" smtClean="0">
                <a:solidFill>
                  <a:srgbClr val="3C77EC"/>
                </a:solidFill>
              </a:rPr>
              <a:t>Расчет по суточному графику нагрузки. </a:t>
            </a:r>
            <a:endParaRPr lang="en-US" sz="1800" smtClean="0">
              <a:solidFill>
                <a:srgbClr val="3C77EC"/>
              </a:solidFill>
            </a:endParaRPr>
          </a:p>
          <a:p>
            <a:pPr eaLnBrk="1" hangingPunct="1">
              <a:buFontTx/>
              <a:buNone/>
            </a:pPr>
            <a:r>
              <a:rPr lang="en-US" sz="1800" smtClean="0"/>
              <a:t>            </a:t>
            </a:r>
            <a:r>
              <a:rPr lang="ru-RU" sz="1800" smtClean="0"/>
              <a:t>Для этого расчета необходимо, чтобы в базе данных по источнику питания фидера или для каждой нагрузки были заданы номера типовых графиков нагрузок. В имеющейся БД записаны 4 типовых графика нагрузок. Для просмотра формы типовых графиков нагрузок в БД имеется специальная форма с кнопкой на основной панели «Расчет параметров графиков нагрузок». С помощь этой же формы можно добавлять в БД дополнительные графики.</a:t>
            </a:r>
          </a:p>
          <a:p>
            <a:pPr eaLnBrk="1" hangingPunct="1">
              <a:buFontTx/>
              <a:buNone/>
            </a:pPr>
            <a:endParaRPr lang="ru-RU" sz="1800" smtClean="0"/>
          </a:p>
        </p:txBody>
      </p:sp>
      <p:sp>
        <p:nvSpPr>
          <p:cNvPr id="23557" name="Rectangle 5"/>
          <p:cNvSpPr>
            <a:spLocks noChangeArrowheads="1"/>
          </p:cNvSpPr>
          <p:nvPr/>
        </p:nvSpPr>
        <p:spPr bwMode="auto">
          <a:xfrm>
            <a:off x="1331913" y="188913"/>
            <a:ext cx="6719887" cy="522287"/>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ru-RU" sz="2800" dirty="0">
                <a:latin typeface="+mn-lt"/>
              </a:rPr>
              <a:t>Расчет режимов распределительных сетей</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Содержимое 2"/>
          <p:cNvSpPr>
            <a:spLocks noGrp="1"/>
          </p:cNvSpPr>
          <p:nvPr>
            <p:ph idx="4294967295"/>
          </p:nvPr>
        </p:nvSpPr>
        <p:spPr>
          <a:xfrm>
            <a:off x="0" y="981075"/>
            <a:ext cx="9144000" cy="5876925"/>
          </a:xfrm>
        </p:spPr>
        <p:txBody>
          <a:bodyPr/>
          <a:lstStyle/>
          <a:p>
            <a:pPr eaLnBrk="1" hangingPunct="1">
              <a:buFontTx/>
              <a:buNone/>
            </a:pPr>
            <a:r>
              <a:rPr lang="en-US" sz="1600" smtClean="0"/>
              <a:t>      </a:t>
            </a:r>
            <a:r>
              <a:rPr lang="ru-RU" sz="1600" smtClean="0"/>
              <a:t>Результаты расчета выводятся в виде таблиц.</a:t>
            </a:r>
          </a:p>
          <a:p>
            <a:pPr eaLnBrk="1" hangingPunct="1">
              <a:buFontTx/>
              <a:buNone/>
            </a:pPr>
            <a:r>
              <a:rPr lang="ru-RU" sz="1600" smtClean="0"/>
              <a:t>     </a:t>
            </a:r>
            <a:r>
              <a:rPr lang="en-US" sz="1600" smtClean="0"/>
              <a:t> </a:t>
            </a:r>
            <a:r>
              <a:rPr lang="ru-RU" sz="1600" smtClean="0"/>
              <a:t>Одновременно с расчетом нормального режима выводится таблица итоговых потерь по фидеру с выделением потерь в собственной сети </a:t>
            </a:r>
            <a:r>
              <a:rPr lang="en-US" sz="1600" smtClean="0"/>
              <a:t>(</a:t>
            </a:r>
            <a:r>
              <a:rPr lang="ru-RU" sz="1600" smtClean="0"/>
              <a:t>т.е. без учета абонентских потерь</a:t>
            </a:r>
            <a:r>
              <a:rPr lang="en-US" sz="1600" smtClean="0"/>
              <a:t>)</a:t>
            </a:r>
            <a:r>
              <a:rPr lang="ru-RU" sz="1600" smtClean="0"/>
              <a:t> и оценочная величина потерь в сети 0,4 кВ.</a:t>
            </a:r>
          </a:p>
          <a:p>
            <a:pPr eaLnBrk="1" hangingPunct="1">
              <a:buFontTx/>
              <a:buNone/>
            </a:pPr>
            <a:endParaRPr lang="ru-RU" sz="1600" smtClean="0"/>
          </a:p>
        </p:txBody>
      </p:sp>
      <p:pic>
        <p:nvPicPr>
          <p:cNvPr id="5" name="Рисунок 4" descr="Рисунок1.jpg"/>
          <p:cNvPicPr>
            <a:picLocks noChangeAspect="1"/>
          </p:cNvPicPr>
          <p:nvPr/>
        </p:nvPicPr>
        <p:blipFill>
          <a:blip r:embed="rId2" cstate="print"/>
          <a:stretch>
            <a:fillRect/>
          </a:stretch>
        </p:blipFill>
        <p:spPr>
          <a:xfrm>
            <a:off x="220663" y="2349500"/>
            <a:ext cx="8826500" cy="2852738"/>
          </a:xfrm>
          <a:prstGeom prst="rect">
            <a:avLst/>
          </a:prstGeom>
          <a:ln>
            <a:noFill/>
          </a:ln>
          <a:effectLst>
            <a:outerShdw blurRad="292100" dist="139700" dir="2700000" algn="tl" rotWithShape="0">
              <a:srgbClr val="333333">
                <a:alpha val="65000"/>
              </a:srgbClr>
            </a:outerShdw>
          </a:effectLst>
        </p:spPr>
      </p:pic>
      <p:sp>
        <p:nvSpPr>
          <p:cNvPr id="101377" name="Rectangle 1"/>
          <p:cNvSpPr>
            <a:spLocks noChangeArrowheads="1"/>
          </p:cNvSpPr>
          <p:nvPr/>
        </p:nvSpPr>
        <p:spPr bwMode="auto">
          <a:xfrm>
            <a:off x="412750" y="5445125"/>
            <a:ext cx="8445500" cy="1069975"/>
          </a:xfrm>
          <a:prstGeom prst="rect">
            <a:avLst/>
          </a:prstGeom>
          <a:noFill/>
          <a:ln w="9525">
            <a:noFill/>
            <a:miter lim="800000"/>
            <a:headEnd/>
            <a:tailEnd/>
          </a:ln>
        </p:spPr>
        <p:txBody>
          <a:bodyPr anchor="ctr">
            <a:spAutoFit/>
          </a:bodyPr>
          <a:lstStyle/>
          <a:p>
            <a:pPr indent="215900" eaLnBrk="0" hangingPunct="0">
              <a:defRPr/>
            </a:pPr>
            <a:r>
              <a:rPr lang="ru-RU" sz="1600" dirty="0">
                <a:latin typeface="+mn-lt"/>
              </a:rPr>
              <a:t>Результаты расчета нормального режима и потерь энергии так же как и для    токов  КЗ выводятся автоматически в виде отчета в формате «</a:t>
            </a:r>
            <a:r>
              <a:rPr lang="en-US" sz="1600" dirty="0">
                <a:latin typeface="+mn-lt"/>
              </a:rPr>
              <a:t>Excel</a:t>
            </a:r>
            <a:r>
              <a:rPr lang="ru-RU" sz="1600" dirty="0">
                <a:latin typeface="+mn-lt"/>
              </a:rPr>
              <a:t>».</a:t>
            </a:r>
          </a:p>
          <a:p>
            <a:pPr indent="215900" eaLnBrk="0" hangingPunct="0">
              <a:defRPr/>
            </a:pPr>
            <a:r>
              <a:rPr lang="ru-RU" sz="1600" dirty="0">
                <a:latin typeface="+mn-lt"/>
              </a:rPr>
              <a:t>После выполнения расчетов нормального режима и токов короткого замыкания расчетную форму можно закрыть. </a:t>
            </a:r>
          </a:p>
        </p:txBody>
      </p:sp>
      <p:sp>
        <p:nvSpPr>
          <p:cNvPr id="24583" name="Rectangle 7"/>
          <p:cNvSpPr>
            <a:spLocks noChangeArrowheads="1"/>
          </p:cNvSpPr>
          <p:nvPr/>
        </p:nvSpPr>
        <p:spPr bwMode="auto">
          <a:xfrm>
            <a:off x="1331913" y="188913"/>
            <a:ext cx="6719887" cy="522287"/>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ru-RU" sz="2800" dirty="0">
                <a:latin typeface="+mn-lt"/>
              </a:rPr>
              <a:t>Расчет режимов распределительных сетей</a:t>
            </a: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Содержимое 2"/>
          <p:cNvSpPr>
            <a:spLocks noGrp="1"/>
          </p:cNvSpPr>
          <p:nvPr>
            <p:ph idx="4294967295"/>
          </p:nvPr>
        </p:nvSpPr>
        <p:spPr>
          <a:xfrm>
            <a:off x="0" y="692150"/>
            <a:ext cx="9144000" cy="5761038"/>
          </a:xfrm>
        </p:spPr>
        <p:txBody>
          <a:bodyPr/>
          <a:lstStyle/>
          <a:p>
            <a:pPr eaLnBrk="1" hangingPunct="1">
              <a:buFontTx/>
              <a:buNone/>
            </a:pPr>
            <a:r>
              <a:rPr lang="ru-RU" sz="1600" smtClean="0"/>
              <a:t>     </a:t>
            </a:r>
          </a:p>
          <a:p>
            <a:pPr eaLnBrk="1" hangingPunct="1">
              <a:buFontTx/>
              <a:buNone/>
            </a:pPr>
            <a:r>
              <a:rPr lang="ru-RU" sz="1600" smtClean="0"/>
              <a:t>	После этого результаты расчета режимов могут быть выведены на схему, если предварительно на схеме корректно проставлены названия линий и шин</a:t>
            </a:r>
          </a:p>
        </p:txBody>
      </p:sp>
      <p:pic>
        <p:nvPicPr>
          <p:cNvPr id="5" name="Рисунок 4" descr="Рисунок1.jpg"/>
          <p:cNvPicPr>
            <a:picLocks noChangeAspect="1"/>
          </p:cNvPicPr>
          <p:nvPr/>
        </p:nvPicPr>
        <p:blipFill>
          <a:blip r:embed="rId2" cstate="print"/>
          <a:stretch>
            <a:fillRect/>
          </a:stretch>
        </p:blipFill>
        <p:spPr>
          <a:xfrm>
            <a:off x="179388" y="1700213"/>
            <a:ext cx="4537075" cy="4200525"/>
          </a:xfrm>
          <a:prstGeom prst="rect">
            <a:avLst/>
          </a:prstGeom>
          <a:ln>
            <a:noFill/>
          </a:ln>
          <a:effectLst>
            <a:outerShdw blurRad="292100" dist="139700" dir="2700000" algn="tl" rotWithShape="0">
              <a:srgbClr val="333333">
                <a:alpha val="65000"/>
              </a:srgbClr>
            </a:outerShdw>
          </a:effectLst>
        </p:spPr>
      </p:pic>
      <p:pic>
        <p:nvPicPr>
          <p:cNvPr id="7" name="Рисунок 6" descr="Рисунок1.jpg"/>
          <p:cNvPicPr>
            <a:picLocks noChangeAspect="1"/>
          </p:cNvPicPr>
          <p:nvPr/>
        </p:nvPicPr>
        <p:blipFill>
          <a:blip r:embed="rId3" cstate="print"/>
          <a:stretch>
            <a:fillRect/>
          </a:stretch>
        </p:blipFill>
        <p:spPr>
          <a:xfrm>
            <a:off x="5788025" y="3836988"/>
            <a:ext cx="2536825" cy="938212"/>
          </a:xfrm>
          <a:prstGeom prst="rect">
            <a:avLst/>
          </a:prstGeom>
          <a:ln>
            <a:noFill/>
          </a:ln>
          <a:effectLst>
            <a:outerShdw blurRad="292100" dist="139700" dir="2700000" algn="tl" rotWithShape="0">
              <a:srgbClr val="333333">
                <a:alpha val="65000"/>
              </a:srgbClr>
            </a:outerShdw>
          </a:effectLst>
        </p:spPr>
      </p:pic>
      <p:sp>
        <p:nvSpPr>
          <p:cNvPr id="8" name="Прямоугольник 7"/>
          <p:cNvSpPr/>
          <p:nvPr/>
        </p:nvSpPr>
        <p:spPr>
          <a:xfrm>
            <a:off x="6877050" y="4868863"/>
            <a:ext cx="519113" cy="338137"/>
          </a:xfrm>
          <a:prstGeom prst="rect">
            <a:avLst/>
          </a:prstGeom>
        </p:spPr>
        <p:txBody>
          <a:bodyPr wrap="none">
            <a:spAutoFit/>
          </a:bodyPr>
          <a:lstStyle/>
          <a:p>
            <a:pPr>
              <a:defRPr/>
            </a:pPr>
            <a:r>
              <a:rPr lang="ru-RU" sz="1600">
                <a:latin typeface="+mn-lt"/>
              </a:rPr>
              <a:t>или</a:t>
            </a:r>
          </a:p>
        </p:txBody>
      </p:sp>
      <p:pic>
        <p:nvPicPr>
          <p:cNvPr id="109570" name="Picture 2"/>
          <p:cNvPicPr>
            <a:picLocks noChangeAspect="1" noChangeArrowheads="1"/>
          </p:cNvPicPr>
          <p:nvPr/>
        </p:nvPicPr>
        <p:blipFill>
          <a:blip r:embed="rId4" cstate="print"/>
          <a:srcRect l="24399" t="3607" r="56180" b="90091"/>
          <a:stretch>
            <a:fillRect/>
          </a:stretch>
        </p:blipFill>
        <p:spPr bwMode="auto">
          <a:xfrm>
            <a:off x="5788025" y="5300663"/>
            <a:ext cx="2527300" cy="714375"/>
          </a:xfrm>
          <a:prstGeom prst="rect">
            <a:avLst/>
          </a:prstGeom>
          <a:ln>
            <a:noFill/>
          </a:ln>
          <a:effectLst>
            <a:outerShdw blurRad="292100" dist="139700" dir="2700000" algn="tl" rotWithShape="0">
              <a:srgbClr val="333333">
                <a:alpha val="65000"/>
              </a:srgbClr>
            </a:outerShdw>
          </a:effectLst>
        </p:spPr>
      </p:pic>
      <p:sp>
        <p:nvSpPr>
          <p:cNvPr id="10" name="Прямоугольник 9"/>
          <p:cNvSpPr/>
          <p:nvPr/>
        </p:nvSpPr>
        <p:spPr>
          <a:xfrm>
            <a:off x="4892675" y="1628775"/>
            <a:ext cx="3903663" cy="2062163"/>
          </a:xfrm>
          <a:prstGeom prst="rect">
            <a:avLst/>
          </a:prstGeom>
        </p:spPr>
        <p:txBody>
          <a:bodyPr>
            <a:spAutoFit/>
          </a:bodyPr>
          <a:lstStyle/>
          <a:p>
            <a:pPr>
              <a:defRPr/>
            </a:pPr>
            <a:r>
              <a:rPr lang="ru-RU" sz="1600">
                <a:latin typeface="+mn-lt"/>
              </a:rPr>
              <a:t>Если нет необходимости в просмотре промежуточных результатов расчетов режимов работы фидера, то выполнить расчет нормального режима, токов КЗ и потерь энергии с получением готовой отчетной формы можно нажатием на кнопки, расположенные в левой части кнопочной панели главной формы.</a:t>
            </a:r>
          </a:p>
        </p:txBody>
      </p:sp>
      <p:sp>
        <p:nvSpPr>
          <p:cNvPr id="25611" name="Rectangle 11"/>
          <p:cNvSpPr>
            <a:spLocks noChangeArrowheads="1"/>
          </p:cNvSpPr>
          <p:nvPr/>
        </p:nvSpPr>
        <p:spPr bwMode="auto">
          <a:xfrm>
            <a:off x="1403350" y="188913"/>
            <a:ext cx="6721475" cy="522287"/>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ru-RU" sz="2800" dirty="0">
                <a:latin typeface="+mn-lt"/>
              </a:rPr>
              <a:t>Расчет режимов распределительных сетей</a:t>
            </a: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Рисунок1.jpg"/>
          <p:cNvPicPr>
            <a:picLocks noChangeAspect="1"/>
          </p:cNvPicPr>
          <p:nvPr/>
        </p:nvPicPr>
        <p:blipFill>
          <a:blip r:embed="rId2" cstate="print"/>
          <a:stretch>
            <a:fillRect/>
          </a:stretch>
        </p:blipFill>
        <p:spPr>
          <a:xfrm>
            <a:off x="539750" y="884238"/>
            <a:ext cx="7993063" cy="1631950"/>
          </a:xfrm>
          <a:prstGeom prst="rect">
            <a:avLst/>
          </a:prstGeom>
          <a:ln>
            <a:noFill/>
          </a:ln>
          <a:effectLst>
            <a:outerShdw blurRad="88900" dist="139700" sx="1000" sy="1000" algn="tl" rotWithShape="0">
              <a:srgbClr val="333333">
                <a:alpha val="65000"/>
              </a:srgbClr>
            </a:outerShdw>
          </a:effectLst>
        </p:spPr>
      </p:pic>
      <p:pic>
        <p:nvPicPr>
          <p:cNvPr id="7" name="Рисунок 6" descr="Рисунок1.jpg"/>
          <p:cNvPicPr>
            <a:picLocks noChangeAspect="1"/>
          </p:cNvPicPr>
          <p:nvPr/>
        </p:nvPicPr>
        <p:blipFill>
          <a:blip r:embed="rId3" cstate="print">
            <a:lum bright="-16000"/>
          </a:blip>
          <a:stretch>
            <a:fillRect/>
          </a:stretch>
        </p:blipFill>
        <p:spPr>
          <a:xfrm>
            <a:off x="323850" y="2924175"/>
            <a:ext cx="2825750" cy="3244850"/>
          </a:xfrm>
          <a:prstGeom prst="rect">
            <a:avLst/>
          </a:prstGeom>
          <a:ln>
            <a:noFill/>
          </a:ln>
          <a:effectLst>
            <a:outerShdw blurRad="292100" dist="139700" dir="2700000" algn="tl" rotWithShape="0">
              <a:srgbClr val="333333">
                <a:alpha val="65000"/>
              </a:srgbClr>
            </a:outerShdw>
          </a:effectLst>
        </p:spPr>
      </p:pic>
      <p:sp>
        <p:nvSpPr>
          <p:cNvPr id="8" name="Прямоугольник 7"/>
          <p:cNvSpPr/>
          <p:nvPr/>
        </p:nvSpPr>
        <p:spPr>
          <a:xfrm>
            <a:off x="3348038" y="2781300"/>
            <a:ext cx="5588000" cy="3784600"/>
          </a:xfrm>
          <a:prstGeom prst="rect">
            <a:avLst/>
          </a:prstGeom>
        </p:spPr>
        <p:txBody>
          <a:bodyPr>
            <a:spAutoFit/>
          </a:bodyPr>
          <a:lstStyle/>
          <a:p>
            <a:pPr>
              <a:defRPr/>
            </a:pPr>
            <a:r>
              <a:rPr lang="ru-RU" sz="1600" dirty="0">
                <a:latin typeface="+mn-lt"/>
              </a:rPr>
              <a:t>Открыть в редакторе</a:t>
            </a:r>
            <a:r>
              <a:rPr lang="en-US" sz="1600" dirty="0">
                <a:latin typeface="+mn-lt"/>
              </a:rPr>
              <a:t> </a:t>
            </a:r>
            <a:r>
              <a:rPr lang="ru-RU" sz="1600" dirty="0">
                <a:latin typeface="+mn-lt"/>
              </a:rPr>
              <a:t>«Модус» все схемы, необходимые для объединения (схемы должны быть заполнены в «Пегасе»).</a:t>
            </a:r>
          </a:p>
          <a:p>
            <a:pPr>
              <a:defRPr/>
            </a:pPr>
            <a:r>
              <a:rPr lang="ru-RU" sz="1600" dirty="0">
                <a:latin typeface="+mn-lt"/>
              </a:rPr>
              <a:t>Копированием перенести вторую схему на первую, третью на первую и т.д.</a:t>
            </a:r>
          </a:p>
          <a:p>
            <a:pPr>
              <a:defRPr/>
            </a:pPr>
            <a:r>
              <a:rPr lang="ru-RU" sz="1600" dirty="0">
                <a:latin typeface="+mn-lt"/>
              </a:rPr>
              <a:t>Откорректировать схему с учетом кольцевых связей, так чтобы коммутационные и другие элементы не повторялись по диспетчерским именам (не было совпадающих диспетчерских имен).</a:t>
            </a:r>
          </a:p>
          <a:p>
            <a:pPr>
              <a:defRPr/>
            </a:pPr>
            <a:r>
              <a:rPr lang="ru-RU" sz="1600" dirty="0">
                <a:latin typeface="+mn-lt"/>
              </a:rPr>
              <a:t>Сохранить выполненную схему под другим именем.</a:t>
            </a:r>
          </a:p>
          <a:p>
            <a:pPr>
              <a:defRPr/>
            </a:pPr>
            <a:r>
              <a:rPr lang="ru-RU" sz="1600" dirty="0">
                <a:latin typeface="+mn-lt"/>
              </a:rPr>
              <a:t>Открыть новую схему в ИА</a:t>
            </a:r>
            <a:r>
              <a:rPr lang="en-US" sz="1600" dirty="0">
                <a:latin typeface="+mn-lt"/>
              </a:rPr>
              <a:t>C</a:t>
            </a:r>
            <a:r>
              <a:rPr lang="ru-RU" sz="1600" dirty="0">
                <a:latin typeface="+mn-lt"/>
              </a:rPr>
              <a:t> «Пегас». Если действия по копированию выполнены корректно, все параметры элементов перенесутся из одиночных схем фидеров в новую объединенную схему.</a:t>
            </a:r>
          </a:p>
          <a:p>
            <a:pPr>
              <a:defRPr/>
            </a:pPr>
            <a:r>
              <a:rPr lang="ru-RU" sz="1600" dirty="0">
                <a:latin typeface="+mn-lt"/>
              </a:rPr>
              <a:t>Проверить наличие заполненных параметров всех элементов и сохранить схему в базе данных.</a:t>
            </a:r>
          </a:p>
        </p:txBody>
      </p:sp>
      <p:sp>
        <p:nvSpPr>
          <p:cNvPr id="26635" name="Rectangle 11"/>
          <p:cNvSpPr>
            <a:spLocks noChangeArrowheads="1"/>
          </p:cNvSpPr>
          <p:nvPr/>
        </p:nvSpPr>
        <p:spPr bwMode="auto">
          <a:xfrm>
            <a:off x="1763713" y="260350"/>
            <a:ext cx="5992812" cy="585788"/>
          </a:xfrm>
          <a:prstGeom prst="rect">
            <a:avLst/>
          </a:prstGeom>
          <a:noFill/>
          <a:ln w="9525">
            <a:noFill/>
            <a:miter lim="800000"/>
            <a:headEnd/>
            <a:tailEnd/>
          </a:ln>
          <a:effectLst>
            <a:prstShdw prst="shdw17" dist="17961" dir="2700000">
              <a:schemeClr val="accent1">
                <a:gamma/>
                <a:shade val="60000"/>
                <a:invGamma/>
              </a:schemeClr>
            </a:prstShdw>
          </a:effectLst>
        </p:spPr>
        <p:txBody>
          <a:bodyPr wrap="none" tIns="76176" bIns="76176" anchor="ctr">
            <a:spAutoFit/>
          </a:bodyPr>
          <a:lstStyle/>
          <a:p>
            <a:pPr eaLnBrk="0" hangingPunct="0">
              <a:defRPr/>
            </a:pPr>
            <a:r>
              <a:rPr lang="ru-RU" sz="2800" dirty="0">
                <a:latin typeface="+mn-lt"/>
              </a:rPr>
              <a:t>Объединение нескольких схем в одну</a:t>
            </a: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Содержимое 2"/>
          <p:cNvSpPr>
            <a:spLocks noGrp="1"/>
          </p:cNvSpPr>
          <p:nvPr>
            <p:ph idx="4294967295"/>
          </p:nvPr>
        </p:nvSpPr>
        <p:spPr>
          <a:xfrm>
            <a:off x="0" y="692150"/>
            <a:ext cx="9144000" cy="2017713"/>
          </a:xfrm>
        </p:spPr>
        <p:txBody>
          <a:bodyPr/>
          <a:lstStyle/>
          <a:p>
            <a:pPr eaLnBrk="1" hangingPunct="1">
              <a:buFontTx/>
              <a:buNone/>
            </a:pPr>
            <a:endParaRPr lang="ru-RU" sz="2000" smtClean="0"/>
          </a:p>
          <a:p>
            <a:pPr eaLnBrk="1" hangingPunct="1">
              <a:buFontTx/>
              <a:buNone/>
            </a:pPr>
            <a:r>
              <a:rPr lang="ru-RU" sz="2000" smtClean="0"/>
              <a:t>    Чтобы сформировать паспорт или протокол испытаний элемента, необходимо:</a:t>
            </a:r>
          </a:p>
          <a:p>
            <a:pPr eaLnBrk="1" hangingPunct="1">
              <a:buFont typeface="Wingdings" pitchFamily="2" charset="2"/>
              <a:buChar char="v"/>
            </a:pPr>
            <a:r>
              <a:rPr lang="ru-RU" sz="2000" smtClean="0"/>
              <a:t>Выбрать нужный элемент и нажать на него правой кнопкой</a:t>
            </a:r>
          </a:p>
          <a:p>
            <a:pPr eaLnBrk="1" hangingPunct="1">
              <a:buFont typeface="Wingdings" pitchFamily="2" charset="2"/>
              <a:buChar char="v"/>
            </a:pPr>
            <a:r>
              <a:rPr lang="ru-RU" sz="2000" smtClean="0"/>
              <a:t>В появившемся меню выбрать пункт «Паспорт», а в выпавшем подменю выбрать нужный тип документа </a:t>
            </a:r>
          </a:p>
          <a:p>
            <a:pPr eaLnBrk="1" hangingPunct="1">
              <a:buFontTx/>
              <a:buNone/>
            </a:pPr>
            <a:endParaRPr lang="ru-RU" sz="2000" smtClean="0"/>
          </a:p>
        </p:txBody>
      </p:sp>
      <p:sp>
        <p:nvSpPr>
          <p:cNvPr id="27655" name="Rectangle 7"/>
          <p:cNvSpPr>
            <a:spLocks noChangeArrowheads="1"/>
          </p:cNvSpPr>
          <p:nvPr/>
        </p:nvSpPr>
        <p:spPr bwMode="auto">
          <a:xfrm>
            <a:off x="539750" y="260350"/>
            <a:ext cx="8243888" cy="461963"/>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ru-RU" sz="2400" dirty="0">
                <a:latin typeface="+mn-lt"/>
              </a:rPr>
              <a:t>Формирование паспорта или протокола испытаний элемента</a:t>
            </a:r>
          </a:p>
        </p:txBody>
      </p:sp>
      <p:pic>
        <p:nvPicPr>
          <p:cNvPr id="43011" name="Picture 8"/>
          <p:cNvPicPr>
            <a:picLocks noChangeAspect="1" noChangeArrowheads="1"/>
          </p:cNvPicPr>
          <p:nvPr/>
        </p:nvPicPr>
        <p:blipFill>
          <a:blip r:embed="rId2" cstate="print"/>
          <a:srcRect l="14275" t="20332" r="69930" b="50014"/>
          <a:stretch>
            <a:fillRect/>
          </a:stretch>
        </p:blipFill>
        <p:spPr bwMode="auto">
          <a:xfrm>
            <a:off x="1908175" y="2628900"/>
            <a:ext cx="5519738" cy="42291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a:hlinkClick r:id="" action="ppaction://macro?name=Macro4" highlightClick="1"/>
          </p:cNvPr>
          <p:cNvSpPr txBox="1">
            <a:spLocks noChangeArrowheads="1"/>
          </p:cNvSpPr>
          <p:nvPr/>
        </p:nvSpPr>
        <p:spPr bwMode="auto">
          <a:xfrm>
            <a:off x="1371600" y="1052513"/>
            <a:ext cx="1589088" cy="246062"/>
          </a:xfrm>
          <a:prstGeom prst="rect">
            <a:avLst/>
          </a:prstGeom>
          <a:noFill/>
          <a:ln w="9525">
            <a:noFill/>
            <a:miter lim="800000"/>
            <a:headEnd/>
            <a:tailEnd/>
          </a:ln>
        </p:spPr>
        <p:txBody>
          <a:bodyPr lIns="29873" tIns="14936" rIns="29873" bIns="14936">
            <a:spAutoFit/>
          </a:bodyPr>
          <a:lstStyle/>
          <a:p>
            <a:pPr defTabSz="303213">
              <a:spcBef>
                <a:spcPct val="50000"/>
              </a:spcBef>
              <a:defRPr/>
            </a:pPr>
            <a:r>
              <a:rPr lang="ru-RU" sz="1400" dirty="0">
                <a:latin typeface="+mn-lt"/>
                <a:cs typeface="Times New Roman" pitchFamily="18" charset="0"/>
              </a:rPr>
              <a:t>Теле измерения</a:t>
            </a:r>
          </a:p>
        </p:txBody>
      </p:sp>
      <p:pic>
        <p:nvPicPr>
          <p:cNvPr id="44034" name="Picture 11" descr="сеть1"/>
          <p:cNvPicPr>
            <a:picLocks noChangeAspect="1" noChangeArrowheads="1"/>
          </p:cNvPicPr>
          <p:nvPr/>
        </p:nvPicPr>
        <p:blipFill>
          <a:blip r:embed="rId2" cstate="print"/>
          <a:srcRect/>
          <a:stretch>
            <a:fillRect/>
          </a:stretch>
        </p:blipFill>
        <p:spPr bwMode="auto">
          <a:xfrm>
            <a:off x="412750" y="1484313"/>
            <a:ext cx="3390900" cy="2498725"/>
          </a:xfrm>
          <a:prstGeom prst="rect">
            <a:avLst/>
          </a:prstGeom>
          <a:noFill/>
          <a:ln w="9525">
            <a:noFill/>
            <a:miter lim="800000"/>
            <a:headEnd/>
            <a:tailEnd/>
          </a:ln>
        </p:spPr>
      </p:pic>
      <p:sp>
        <p:nvSpPr>
          <p:cNvPr id="44035" name="AutoShape 13"/>
          <p:cNvSpPr>
            <a:spLocks noChangeArrowheads="1"/>
          </p:cNvSpPr>
          <p:nvPr/>
        </p:nvSpPr>
        <p:spPr bwMode="auto">
          <a:xfrm rot="-1863010">
            <a:off x="547688" y="1793875"/>
            <a:ext cx="195262" cy="85725"/>
          </a:xfrm>
          <a:prstGeom prst="rightArrow">
            <a:avLst>
              <a:gd name="adj1" fmla="val 50000"/>
              <a:gd name="adj2" fmla="val 64062"/>
            </a:avLst>
          </a:prstGeom>
          <a:solidFill>
            <a:schemeClr val="accent1"/>
          </a:solidFill>
          <a:ln w="9525">
            <a:solidFill>
              <a:schemeClr val="tx1"/>
            </a:solidFill>
            <a:miter lim="800000"/>
            <a:headEnd/>
            <a:tailEnd/>
          </a:ln>
        </p:spPr>
        <p:txBody>
          <a:bodyPr wrap="none" lIns="29873" tIns="14936" rIns="29873" bIns="14936" anchor="ctr"/>
          <a:lstStyle/>
          <a:p>
            <a:pPr defTabSz="303213"/>
            <a:endParaRPr lang="ru-RU" sz="600"/>
          </a:p>
        </p:txBody>
      </p:sp>
      <p:sp>
        <p:nvSpPr>
          <p:cNvPr id="44036" name="AutoShape 14"/>
          <p:cNvSpPr>
            <a:spLocks noChangeArrowheads="1"/>
          </p:cNvSpPr>
          <p:nvPr/>
        </p:nvSpPr>
        <p:spPr bwMode="auto">
          <a:xfrm rot="-8153862">
            <a:off x="2076450" y="2492375"/>
            <a:ext cx="195263" cy="85725"/>
          </a:xfrm>
          <a:prstGeom prst="rightArrow">
            <a:avLst>
              <a:gd name="adj1" fmla="val 50000"/>
              <a:gd name="adj2" fmla="val 64063"/>
            </a:avLst>
          </a:prstGeom>
          <a:solidFill>
            <a:schemeClr val="accent1"/>
          </a:solidFill>
          <a:ln w="9525">
            <a:solidFill>
              <a:schemeClr val="tx1"/>
            </a:solidFill>
            <a:miter lim="800000"/>
            <a:headEnd/>
            <a:tailEnd/>
          </a:ln>
        </p:spPr>
        <p:txBody>
          <a:bodyPr rot="10800000" wrap="none" lIns="29873" tIns="14936" rIns="29873" bIns="14936" anchor="ctr"/>
          <a:lstStyle/>
          <a:p>
            <a:pPr defTabSz="303213"/>
            <a:endParaRPr lang="ru-RU" sz="600"/>
          </a:p>
        </p:txBody>
      </p:sp>
      <p:sp>
        <p:nvSpPr>
          <p:cNvPr id="15" name="Text Box 7">
            <a:hlinkClick r:id="" action="ppaction://macro?name=Macro4" highlightClick="1"/>
          </p:cNvPr>
          <p:cNvSpPr txBox="1">
            <a:spLocks noChangeArrowheads="1"/>
          </p:cNvSpPr>
          <p:nvPr/>
        </p:nvSpPr>
        <p:spPr bwMode="auto">
          <a:xfrm>
            <a:off x="6227763" y="1052513"/>
            <a:ext cx="1439862" cy="246062"/>
          </a:xfrm>
          <a:prstGeom prst="rect">
            <a:avLst/>
          </a:prstGeom>
          <a:noFill/>
          <a:ln w="9525">
            <a:noFill/>
            <a:miter lim="800000"/>
            <a:headEnd/>
            <a:tailEnd/>
          </a:ln>
        </p:spPr>
        <p:txBody>
          <a:bodyPr lIns="29873" tIns="14936" rIns="29873" bIns="14936">
            <a:spAutoFit/>
          </a:bodyPr>
          <a:lstStyle/>
          <a:p>
            <a:pPr defTabSz="303213">
              <a:spcBef>
                <a:spcPct val="50000"/>
              </a:spcBef>
              <a:defRPr/>
            </a:pPr>
            <a:r>
              <a:rPr lang="ru-RU" sz="1400" dirty="0">
                <a:latin typeface="+mn-lt"/>
                <a:cs typeface="Times New Roman" pitchFamily="18" charset="0"/>
              </a:rPr>
              <a:t>Теле управление</a:t>
            </a:r>
          </a:p>
        </p:txBody>
      </p:sp>
      <p:pic>
        <p:nvPicPr>
          <p:cNvPr id="44038" name="Picture 10" descr="сеть1"/>
          <p:cNvPicPr>
            <a:picLocks noChangeAspect="1" noChangeArrowheads="1"/>
          </p:cNvPicPr>
          <p:nvPr/>
        </p:nvPicPr>
        <p:blipFill>
          <a:blip r:embed="rId2" cstate="print"/>
          <a:srcRect/>
          <a:stretch>
            <a:fillRect/>
          </a:stretch>
        </p:blipFill>
        <p:spPr bwMode="auto">
          <a:xfrm>
            <a:off x="5021263" y="1412875"/>
            <a:ext cx="3455987" cy="2541588"/>
          </a:xfrm>
          <a:prstGeom prst="rect">
            <a:avLst/>
          </a:prstGeom>
          <a:noFill/>
          <a:ln w="9525">
            <a:noFill/>
            <a:miter lim="800000"/>
            <a:headEnd/>
            <a:tailEnd/>
          </a:ln>
        </p:spPr>
      </p:pic>
      <p:pic>
        <p:nvPicPr>
          <p:cNvPr id="44039" name="Picture 11" descr="pmenu1"/>
          <p:cNvPicPr>
            <a:picLocks noChangeAspect="1" noChangeArrowheads="1"/>
          </p:cNvPicPr>
          <p:nvPr/>
        </p:nvPicPr>
        <p:blipFill>
          <a:blip r:embed="rId3" cstate="print"/>
          <a:srcRect/>
          <a:stretch>
            <a:fillRect/>
          </a:stretch>
        </p:blipFill>
        <p:spPr bwMode="auto">
          <a:xfrm>
            <a:off x="6172200" y="2133600"/>
            <a:ext cx="850900" cy="396875"/>
          </a:xfrm>
          <a:prstGeom prst="rect">
            <a:avLst/>
          </a:prstGeom>
          <a:noFill/>
          <a:ln w="9525">
            <a:noFill/>
            <a:miter lim="800000"/>
            <a:headEnd/>
            <a:tailEnd/>
          </a:ln>
        </p:spPr>
      </p:pic>
      <p:sp>
        <p:nvSpPr>
          <p:cNvPr id="44040" name="AutoShape 14"/>
          <p:cNvSpPr>
            <a:spLocks noChangeArrowheads="1"/>
          </p:cNvSpPr>
          <p:nvPr/>
        </p:nvSpPr>
        <p:spPr bwMode="auto">
          <a:xfrm rot="-8028039">
            <a:off x="6934994" y="2264569"/>
            <a:ext cx="207962" cy="82550"/>
          </a:xfrm>
          <a:prstGeom prst="rightArrow">
            <a:avLst>
              <a:gd name="adj1" fmla="val 50000"/>
              <a:gd name="adj2" fmla="val 55983"/>
            </a:avLst>
          </a:prstGeom>
          <a:solidFill>
            <a:schemeClr val="accent1"/>
          </a:solidFill>
          <a:ln w="9525">
            <a:solidFill>
              <a:schemeClr val="tx1"/>
            </a:solidFill>
            <a:miter lim="800000"/>
            <a:headEnd/>
            <a:tailEnd/>
          </a:ln>
        </p:spPr>
        <p:txBody>
          <a:bodyPr vert="eaVert" wrap="none" lIns="29873" tIns="14936" rIns="29873" bIns="14936" anchor="ctr"/>
          <a:lstStyle/>
          <a:p>
            <a:pPr defTabSz="303213"/>
            <a:endParaRPr lang="ru-RU" sz="600"/>
          </a:p>
        </p:txBody>
      </p:sp>
      <p:sp>
        <p:nvSpPr>
          <p:cNvPr id="25" name="Text Box 6"/>
          <p:cNvSpPr txBox="1">
            <a:spLocks noChangeArrowheads="1"/>
          </p:cNvSpPr>
          <p:nvPr/>
        </p:nvSpPr>
        <p:spPr bwMode="auto">
          <a:xfrm>
            <a:off x="3924300" y="3933825"/>
            <a:ext cx="1549400" cy="244475"/>
          </a:xfrm>
          <a:prstGeom prst="rect">
            <a:avLst/>
          </a:prstGeom>
          <a:noFill/>
          <a:ln w="9525">
            <a:noFill/>
            <a:miter lim="800000"/>
            <a:headEnd/>
            <a:tailEnd/>
          </a:ln>
        </p:spPr>
        <p:txBody>
          <a:bodyPr lIns="29873" tIns="14936" rIns="29873" bIns="14936">
            <a:spAutoFit/>
          </a:bodyPr>
          <a:lstStyle/>
          <a:p>
            <a:pPr defTabSz="303213">
              <a:spcBef>
                <a:spcPct val="50000"/>
              </a:spcBef>
              <a:defRPr/>
            </a:pPr>
            <a:r>
              <a:rPr lang="ru-RU" sz="1400" dirty="0">
                <a:latin typeface="+mn-lt"/>
                <a:cs typeface="Times New Roman" pitchFamily="18" charset="0"/>
              </a:rPr>
              <a:t>Теле сигнализация</a:t>
            </a:r>
            <a:endParaRPr lang="ru-RU" sz="1400" dirty="0">
              <a:solidFill>
                <a:schemeClr val="hlink"/>
              </a:solidFill>
              <a:latin typeface="+mn-lt"/>
            </a:endParaRPr>
          </a:p>
        </p:txBody>
      </p:sp>
      <p:pic>
        <p:nvPicPr>
          <p:cNvPr id="44042" name="Picture 14" descr="сеть2"/>
          <p:cNvPicPr>
            <a:picLocks noChangeAspect="1" noChangeArrowheads="1"/>
          </p:cNvPicPr>
          <p:nvPr/>
        </p:nvPicPr>
        <p:blipFill>
          <a:blip r:embed="rId4" cstate="print"/>
          <a:srcRect/>
          <a:stretch>
            <a:fillRect/>
          </a:stretch>
        </p:blipFill>
        <p:spPr bwMode="auto">
          <a:xfrm>
            <a:off x="2779713" y="4292600"/>
            <a:ext cx="3071812" cy="2257425"/>
          </a:xfrm>
          <a:prstGeom prst="rect">
            <a:avLst/>
          </a:prstGeom>
          <a:noFill/>
          <a:ln w="9525">
            <a:noFill/>
            <a:miter lim="800000"/>
            <a:headEnd/>
            <a:tailEnd/>
          </a:ln>
        </p:spPr>
      </p:pic>
      <p:sp>
        <p:nvSpPr>
          <p:cNvPr id="44043" name="AutoShape 15"/>
          <p:cNvSpPr>
            <a:spLocks noChangeArrowheads="1"/>
          </p:cNvSpPr>
          <p:nvPr/>
        </p:nvSpPr>
        <p:spPr bwMode="auto">
          <a:xfrm rot="-2345879">
            <a:off x="2971800" y="4508500"/>
            <a:ext cx="215900" cy="160338"/>
          </a:xfrm>
          <a:prstGeom prst="rightArrow">
            <a:avLst>
              <a:gd name="adj1" fmla="val 50000"/>
              <a:gd name="adj2" fmla="val 37871"/>
            </a:avLst>
          </a:prstGeom>
          <a:solidFill>
            <a:schemeClr val="accent1"/>
          </a:solidFill>
          <a:ln w="9525">
            <a:solidFill>
              <a:schemeClr val="tx1"/>
            </a:solidFill>
            <a:miter lim="800000"/>
            <a:headEnd/>
            <a:tailEnd/>
          </a:ln>
        </p:spPr>
        <p:txBody>
          <a:bodyPr wrap="none" lIns="29873" tIns="14936" rIns="29873" bIns="14936" anchor="ctr"/>
          <a:lstStyle/>
          <a:p>
            <a:pPr defTabSz="303213"/>
            <a:endParaRPr lang="ru-RU" sz="600"/>
          </a:p>
        </p:txBody>
      </p:sp>
      <p:sp>
        <p:nvSpPr>
          <p:cNvPr id="44044" name="AutoShape 16"/>
          <p:cNvSpPr>
            <a:spLocks noChangeArrowheads="1"/>
          </p:cNvSpPr>
          <p:nvPr/>
        </p:nvSpPr>
        <p:spPr bwMode="auto">
          <a:xfrm rot="-8439603">
            <a:off x="4251325" y="5229225"/>
            <a:ext cx="263525" cy="77788"/>
          </a:xfrm>
          <a:prstGeom prst="rightArrow">
            <a:avLst>
              <a:gd name="adj1" fmla="val 50000"/>
              <a:gd name="adj2" fmla="val 95280"/>
            </a:avLst>
          </a:prstGeom>
          <a:solidFill>
            <a:schemeClr val="accent1"/>
          </a:solidFill>
          <a:ln w="9525">
            <a:solidFill>
              <a:schemeClr val="tx1"/>
            </a:solidFill>
            <a:miter lim="800000"/>
            <a:headEnd/>
            <a:tailEnd/>
          </a:ln>
        </p:spPr>
        <p:txBody>
          <a:bodyPr rot="10800000" wrap="none" lIns="29873" tIns="14936" rIns="29873" bIns="14936" anchor="ctr"/>
          <a:lstStyle/>
          <a:p>
            <a:pPr defTabSz="303213"/>
            <a:endParaRPr lang="ru-RU" sz="600"/>
          </a:p>
        </p:txBody>
      </p:sp>
      <p:sp>
        <p:nvSpPr>
          <p:cNvPr id="103440" name="Прямоугольник 77"/>
          <p:cNvSpPr>
            <a:spLocks noChangeArrowheads="1"/>
          </p:cNvSpPr>
          <p:nvPr/>
        </p:nvSpPr>
        <p:spPr bwMode="auto">
          <a:xfrm>
            <a:off x="468313" y="260350"/>
            <a:ext cx="8351837" cy="769938"/>
          </a:xfrm>
          <a:prstGeom prst="rect">
            <a:avLst/>
          </a:prstGeom>
          <a:noFill/>
          <a:ln w="9525">
            <a:noFill/>
            <a:miter lim="800000"/>
            <a:headEnd/>
            <a:tailEnd/>
          </a:ln>
        </p:spPr>
        <p:txBody>
          <a:bodyPr lIns="30340" tIns="15170" rIns="30340" bIns="15170">
            <a:spAutoFit/>
          </a:bodyPr>
          <a:lstStyle/>
          <a:p>
            <a:pPr algn="ctr" defTabSz="303213">
              <a:defRPr/>
            </a:pPr>
            <a:r>
              <a:rPr lang="ru-RU" sz="2400" dirty="0">
                <a:latin typeface="+mn-lt"/>
                <a:cs typeface="Times New Roman" pitchFamily="18" charset="0"/>
              </a:rPr>
              <a:t>Использование тренажеров в задачах оценивания состояния </a:t>
            </a:r>
          </a:p>
          <a:p>
            <a:pPr algn="ctr" defTabSz="303213">
              <a:defRPr/>
            </a:pPr>
            <a:r>
              <a:rPr lang="ru-RU" sz="2400" dirty="0">
                <a:latin typeface="+mn-lt"/>
                <a:cs typeface="Times New Roman" pitchFamily="18" charset="0"/>
              </a:rPr>
              <a:t>систем электроснабжения </a:t>
            </a:r>
            <a:endParaRPr lang="ru-RU" sz="2400" dirty="0">
              <a:latin typeface="+mn-lt"/>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 Box 9"/>
          <p:cNvSpPr txBox="1">
            <a:spLocks noChangeArrowheads="1"/>
          </p:cNvSpPr>
          <p:nvPr/>
        </p:nvSpPr>
        <p:spPr bwMode="auto">
          <a:xfrm>
            <a:off x="3348038" y="981075"/>
            <a:ext cx="2232025" cy="244475"/>
          </a:xfrm>
          <a:prstGeom prst="rect">
            <a:avLst/>
          </a:prstGeom>
          <a:noFill/>
          <a:ln w="9525">
            <a:noFill/>
            <a:miter lim="800000"/>
            <a:headEnd/>
            <a:tailEnd/>
          </a:ln>
        </p:spPr>
        <p:txBody>
          <a:bodyPr lIns="29873" tIns="14936" rIns="29873" bIns="14936">
            <a:spAutoFit/>
          </a:bodyPr>
          <a:lstStyle/>
          <a:p>
            <a:pPr algn="ctr" defTabSz="303213">
              <a:spcBef>
                <a:spcPct val="50000"/>
              </a:spcBef>
              <a:defRPr/>
            </a:pPr>
            <a:r>
              <a:rPr lang="ru-RU" sz="1400" dirty="0">
                <a:effectLst>
                  <a:outerShdw blurRad="38100" dist="38100" dir="2700000" algn="tl">
                    <a:srgbClr val="C0C0C0"/>
                  </a:outerShdw>
                </a:effectLst>
                <a:latin typeface="+mn-lt"/>
                <a:cs typeface="Times New Roman" pitchFamily="18" charset="0"/>
              </a:rPr>
              <a:t>Недостоверный сигнал</a:t>
            </a:r>
          </a:p>
        </p:txBody>
      </p:sp>
      <p:pic>
        <p:nvPicPr>
          <p:cNvPr id="45058" name="Picture 12" descr="сеть3"/>
          <p:cNvPicPr>
            <a:picLocks noChangeAspect="1" noChangeArrowheads="1"/>
          </p:cNvPicPr>
          <p:nvPr/>
        </p:nvPicPr>
        <p:blipFill>
          <a:blip r:embed="rId3" cstate="print"/>
          <a:srcRect/>
          <a:stretch>
            <a:fillRect/>
          </a:stretch>
        </p:blipFill>
        <p:spPr bwMode="auto">
          <a:xfrm>
            <a:off x="2908300" y="1341438"/>
            <a:ext cx="2879725" cy="2060575"/>
          </a:xfrm>
          <a:prstGeom prst="rect">
            <a:avLst/>
          </a:prstGeom>
          <a:noFill/>
          <a:ln w="9525">
            <a:noFill/>
            <a:miter lim="800000"/>
            <a:headEnd/>
            <a:tailEnd/>
          </a:ln>
        </p:spPr>
      </p:pic>
      <p:sp>
        <p:nvSpPr>
          <p:cNvPr id="45059" name="AutoShape 13"/>
          <p:cNvSpPr>
            <a:spLocks noChangeArrowheads="1"/>
          </p:cNvSpPr>
          <p:nvPr/>
        </p:nvSpPr>
        <p:spPr bwMode="auto">
          <a:xfrm rot="-2345879">
            <a:off x="3867150" y="2205038"/>
            <a:ext cx="196850" cy="85725"/>
          </a:xfrm>
          <a:prstGeom prst="rightArrow">
            <a:avLst>
              <a:gd name="adj1" fmla="val 50000"/>
              <a:gd name="adj2" fmla="val 64583"/>
            </a:avLst>
          </a:prstGeom>
          <a:solidFill>
            <a:schemeClr val="accent1"/>
          </a:solidFill>
          <a:ln w="9525">
            <a:solidFill>
              <a:schemeClr val="tx1"/>
            </a:solidFill>
            <a:miter lim="800000"/>
            <a:headEnd/>
            <a:tailEnd/>
          </a:ln>
        </p:spPr>
        <p:txBody>
          <a:bodyPr wrap="none" lIns="29873" tIns="14936" rIns="29873" bIns="14936" anchor="ctr"/>
          <a:lstStyle/>
          <a:p>
            <a:pPr defTabSz="303213"/>
            <a:endParaRPr lang="ru-RU" sz="600"/>
          </a:p>
        </p:txBody>
      </p:sp>
      <p:sp>
        <p:nvSpPr>
          <p:cNvPr id="52" name="Text Box 4">
            <a:hlinkClick r:id="" action="ppaction://macro?name=Macro4" highlightClick="1"/>
          </p:cNvPr>
          <p:cNvSpPr txBox="1">
            <a:spLocks noChangeArrowheads="1"/>
          </p:cNvSpPr>
          <p:nvPr/>
        </p:nvSpPr>
        <p:spPr bwMode="auto">
          <a:xfrm>
            <a:off x="611188" y="3141663"/>
            <a:ext cx="2266950" cy="454025"/>
          </a:xfrm>
          <a:prstGeom prst="rect">
            <a:avLst/>
          </a:prstGeom>
          <a:noFill/>
          <a:ln w="9525">
            <a:noFill/>
            <a:miter lim="800000"/>
            <a:headEnd/>
            <a:tailEnd/>
          </a:ln>
        </p:spPr>
        <p:txBody>
          <a:bodyPr lIns="29873" tIns="14936" rIns="29873" bIns="14936">
            <a:spAutoFit/>
          </a:bodyPr>
          <a:lstStyle/>
          <a:p>
            <a:pPr algn="ctr" defTabSz="303213">
              <a:spcBef>
                <a:spcPct val="50000"/>
              </a:spcBef>
            </a:pPr>
            <a:r>
              <a:rPr lang="ru-RU" sz="1400">
                <a:latin typeface="Calibri" pitchFamily="34" charset="0"/>
                <a:cs typeface="Times New Roman" pitchFamily="18" charset="0"/>
              </a:rPr>
              <a:t>Анализ режима. Выделение отключенных участков сети</a:t>
            </a:r>
          </a:p>
        </p:txBody>
      </p:sp>
      <p:pic>
        <p:nvPicPr>
          <p:cNvPr id="45061" name="Picture 12" descr="сеть5"/>
          <p:cNvPicPr>
            <a:picLocks noChangeAspect="1" noChangeArrowheads="1"/>
          </p:cNvPicPr>
          <p:nvPr/>
        </p:nvPicPr>
        <p:blipFill>
          <a:blip r:embed="rId4" cstate="print"/>
          <a:srcRect/>
          <a:stretch>
            <a:fillRect/>
          </a:stretch>
        </p:blipFill>
        <p:spPr bwMode="auto">
          <a:xfrm>
            <a:off x="412750" y="3789363"/>
            <a:ext cx="3390900" cy="2325687"/>
          </a:xfrm>
          <a:prstGeom prst="rect">
            <a:avLst/>
          </a:prstGeom>
          <a:noFill/>
          <a:ln w="9525">
            <a:noFill/>
            <a:miter lim="800000"/>
            <a:headEnd/>
            <a:tailEnd/>
          </a:ln>
        </p:spPr>
      </p:pic>
      <p:sp>
        <p:nvSpPr>
          <p:cNvPr id="45062" name="AutoShape 13"/>
          <p:cNvSpPr>
            <a:spLocks noChangeArrowheads="1"/>
          </p:cNvSpPr>
          <p:nvPr/>
        </p:nvSpPr>
        <p:spPr bwMode="auto">
          <a:xfrm rot="-2345879">
            <a:off x="1627188" y="5229225"/>
            <a:ext cx="195262" cy="87313"/>
          </a:xfrm>
          <a:prstGeom prst="rightArrow">
            <a:avLst>
              <a:gd name="adj1" fmla="val 50000"/>
              <a:gd name="adj2" fmla="val 62897"/>
            </a:avLst>
          </a:prstGeom>
          <a:solidFill>
            <a:schemeClr val="accent1"/>
          </a:solidFill>
          <a:ln w="9525">
            <a:solidFill>
              <a:schemeClr val="tx1"/>
            </a:solidFill>
            <a:miter lim="800000"/>
            <a:headEnd/>
            <a:tailEnd/>
          </a:ln>
        </p:spPr>
        <p:txBody>
          <a:bodyPr wrap="none" lIns="29873" tIns="14936" rIns="29873" bIns="14936" anchor="ctr"/>
          <a:lstStyle/>
          <a:p>
            <a:pPr defTabSz="303213"/>
            <a:endParaRPr lang="ru-RU" sz="600"/>
          </a:p>
        </p:txBody>
      </p:sp>
      <p:sp>
        <p:nvSpPr>
          <p:cNvPr id="59" name="Text Box 7">
            <a:hlinkClick r:id="" action="ppaction://macro?name=Macro4" highlightClick="1"/>
          </p:cNvPr>
          <p:cNvSpPr txBox="1">
            <a:spLocks noChangeArrowheads="1"/>
          </p:cNvSpPr>
          <p:nvPr/>
        </p:nvSpPr>
        <p:spPr bwMode="auto">
          <a:xfrm>
            <a:off x="5940425" y="3068638"/>
            <a:ext cx="2220913" cy="676275"/>
          </a:xfrm>
          <a:prstGeom prst="rect">
            <a:avLst/>
          </a:prstGeom>
          <a:noFill/>
          <a:ln w="9525">
            <a:noFill/>
            <a:miter lim="800000"/>
            <a:headEnd/>
            <a:tailEnd/>
          </a:ln>
        </p:spPr>
        <p:txBody>
          <a:bodyPr lIns="29873" tIns="14936" rIns="29873" bIns="14936">
            <a:spAutoFit/>
          </a:bodyPr>
          <a:lstStyle/>
          <a:p>
            <a:pPr algn="ctr" defTabSz="303213">
              <a:spcBef>
                <a:spcPct val="50000"/>
              </a:spcBef>
              <a:defRPr/>
            </a:pPr>
            <a:r>
              <a:rPr lang="ru-RU" sz="1400" dirty="0">
                <a:effectLst>
                  <a:outerShdw blurRad="38100" dist="38100" dir="2700000" algn="tl">
                    <a:srgbClr val="C0C0C0"/>
                  </a:outerShdw>
                </a:effectLst>
                <a:latin typeface="+mn-lt"/>
                <a:cs typeface="Times New Roman" pitchFamily="18" charset="0"/>
              </a:rPr>
              <a:t>Анализ режима. Выделение отклонений от нормальной схемы</a:t>
            </a:r>
          </a:p>
        </p:txBody>
      </p:sp>
      <p:pic>
        <p:nvPicPr>
          <p:cNvPr id="45064" name="Picture 11" descr="сеть5"/>
          <p:cNvPicPr>
            <a:picLocks noChangeAspect="1" noChangeArrowheads="1"/>
          </p:cNvPicPr>
          <p:nvPr/>
        </p:nvPicPr>
        <p:blipFill>
          <a:blip r:embed="rId4" cstate="print"/>
          <a:srcRect/>
          <a:stretch>
            <a:fillRect/>
          </a:stretch>
        </p:blipFill>
        <p:spPr bwMode="auto">
          <a:xfrm>
            <a:off x="5148263" y="3768725"/>
            <a:ext cx="3519487" cy="2414588"/>
          </a:xfrm>
          <a:prstGeom prst="rect">
            <a:avLst/>
          </a:prstGeom>
          <a:noFill/>
          <a:ln w="9525">
            <a:noFill/>
            <a:miter lim="800000"/>
            <a:headEnd/>
            <a:tailEnd/>
          </a:ln>
        </p:spPr>
      </p:pic>
      <p:sp>
        <p:nvSpPr>
          <p:cNvPr id="45065" name="AutoShape 12"/>
          <p:cNvSpPr>
            <a:spLocks noChangeArrowheads="1"/>
          </p:cNvSpPr>
          <p:nvPr/>
        </p:nvSpPr>
        <p:spPr bwMode="auto">
          <a:xfrm rot="-8596164">
            <a:off x="6556375" y="5229225"/>
            <a:ext cx="257175" cy="82550"/>
          </a:xfrm>
          <a:prstGeom prst="rightArrow">
            <a:avLst>
              <a:gd name="adj1" fmla="val 50000"/>
              <a:gd name="adj2" fmla="val 87620"/>
            </a:avLst>
          </a:prstGeom>
          <a:solidFill>
            <a:schemeClr val="accent1"/>
          </a:solidFill>
          <a:ln w="9525">
            <a:solidFill>
              <a:schemeClr val="tx1"/>
            </a:solidFill>
            <a:miter lim="800000"/>
            <a:headEnd/>
            <a:tailEnd/>
          </a:ln>
        </p:spPr>
        <p:txBody>
          <a:bodyPr rot="10800000" wrap="none" lIns="29873" tIns="14936" rIns="29873" bIns="14936" anchor="ctr"/>
          <a:lstStyle/>
          <a:p>
            <a:pPr defTabSz="303213"/>
            <a:endParaRPr lang="ru-RU" sz="600"/>
          </a:p>
        </p:txBody>
      </p:sp>
      <p:sp>
        <p:nvSpPr>
          <p:cNvPr id="104483" name="Прямоугольник 77"/>
          <p:cNvSpPr>
            <a:spLocks noChangeArrowheads="1"/>
          </p:cNvSpPr>
          <p:nvPr/>
        </p:nvSpPr>
        <p:spPr bwMode="auto">
          <a:xfrm>
            <a:off x="179388" y="115888"/>
            <a:ext cx="8964612" cy="646112"/>
          </a:xfrm>
          <a:prstGeom prst="rect">
            <a:avLst/>
          </a:prstGeom>
          <a:noFill/>
          <a:ln w="9525">
            <a:noFill/>
            <a:miter lim="800000"/>
            <a:headEnd/>
            <a:tailEnd/>
          </a:ln>
        </p:spPr>
        <p:txBody>
          <a:bodyPr lIns="30340" tIns="15170" rIns="30340" bIns="15170">
            <a:spAutoFit/>
          </a:bodyPr>
          <a:lstStyle/>
          <a:p>
            <a:pPr algn="ctr" defTabSz="303213">
              <a:defRPr/>
            </a:pPr>
            <a:r>
              <a:rPr lang="ru-RU" sz="2000" dirty="0">
                <a:latin typeface="+mn-lt"/>
                <a:cs typeface="Times New Roman" pitchFamily="18" charset="0"/>
              </a:rPr>
              <a:t>Использование тренажеров в задачах оценивания состояния  систем электроснабжения.  Анализ данных от ТИ и ТС</a:t>
            </a:r>
            <a:endParaRPr lang="ru-RU" sz="2000" dirty="0">
              <a:latin typeface="+mn-lt"/>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2"/>
          <p:cNvSpPr txBox="1">
            <a:spLocks noChangeArrowheads="1"/>
          </p:cNvSpPr>
          <p:nvPr/>
        </p:nvSpPr>
        <p:spPr bwMode="auto">
          <a:xfrm>
            <a:off x="254000" y="2890838"/>
            <a:ext cx="2136775" cy="115887"/>
          </a:xfrm>
          <a:prstGeom prst="rect">
            <a:avLst/>
          </a:prstGeom>
          <a:noFill/>
          <a:ln w="9525">
            <a:noFill/>
            <a:miter lim="800000"/>
            <a:headEnd/>
            <a:tailEnd/>
          </a:ln>
        </p:spPr>
        <p:txBody>
          <a:bodyPr lIns="29873" tIns="14936" rIns="29873" bIns="14936"/>
          <a:lstStyle/>
          <a:p>
            <a:pPr algn="ctr" defTabSz="303213" eaLnBrk="0" hangingPunct="0">
              <a:defRPr/>
            </a:pPr>
            <a:r>
              <a:rPr lang="ru-RU" sz="1400" dirty="0">
                <a:latin typeface="+mn-lt"/>
                <a:cs typeface="Times New Roman" pitchFamily="18" charset="0"/>
              </a:rPr>
              <a:t>База данных оперативных переключений</a:t>
            </a:r>
            <a:br>
              <a:rPr lang="ru-RU" sz="1400" dirty="0">
                <a:latin typeface="+mn-lt"/>
                <a:cs typeface="Times New Roman" pitchFamily="18" charset="0"/>
              </a:rPr>
            </a:br>
            <a:endParaRPr lang="ru-RU" sz="1400" dirty="0">
              <a:latin typeface="+mn-lt"/>
              <a:cs typeface="Times New Roman" pitchFamily="18" charset="0"/>
            </a:endParaRPr>
          </a:p>
        </p:txBody>
      </p:sp>
      <p:sp>
        <p:nvSpPr>
          <p:cNvPr id="64" name="Text Box 4">
            <a:hlinkClick r:id="" action="ppaction://macro?name=Macro4" highlightClick="1"/>
          </p:cNvPr>
          <p:cNvSpPr txBox="1">
            <a:spLocks noChangeArrowheads="1"/>
          </p:cNvSpPr>
          <p:nvPr/>
        </p:nvSpPr>
        <p:spPr bwMode="auto">
          <a:xfrm>
            <a:off x="614363" y="3395663"/>
            <a:ext cx="1176337" cy="460375"/>
          </a:xfrm>
          <a:prstGeom prst="rect">
            <a:avLst/>
          </a:prstGeom>
          <a:noFill/>
          <a:ln w="9525">
            <a:noFill/>
            <a:miter lim="800000"/>
            <a:headEnd/>
            <a:tailEnd/>
          </a:ln>
        </p:spPr>
        <p:txBody>
          <a:bodyPr lIns="29873" tIns="14936" rIns="29873" bIns="14936">
            <a:spAutoFit/>
          </a:bodyPr>
          <a:lstStyle/>
          <a:p>
            <a:pPr algn="ctr" defTabSz="303213">
              <a:spcBef>
                <a:spcPct val="50000"/>
              </a:spcBef>
              <a:defRPr/>
            </a:pPr>
            <a:r>
              <a:rPr lang="ru-RU" sz="1400" dirty="0">
                <a:latin typeface="+mn-lt"/>
                <a:cs typeface="Times New Roman" pitchFamily="18" charset="0"/>
              </a:rPr>
              <a:t>Выполнение операций</a:t>
            </a:r>
          </a:p>
        </p:txBody>
      </p:sp>
      <p:pic>
        <p:nvPicPr>
          <p:cNvPr id="47107" name="Picture 9" descr="log"/>
          <p:cNvPicPr>
            <a:picLocks noChangeAspect="1" noChangeArrowheads="1"/>
          </p:cNvPicPr>
          <p:nvPr/>
        </p:nvPicPr>
        <p:blipFill>
          <a:blip r:embed="rId3" cstate="print"/>
          <a:srcRect/>
          <a:stretch>
            <a:fillRect/>
          </a:stretch>
        </p:blipFill>
        <p:spPr bwMode="auto">
          <a:xfrm>
            <a:off x="323850" y="4149725"/>
            <a:ext cx="3200400" cy="2455863"/>
          </a:xfrm>
          <a:prstGeom prst="rect">
            <a:avLst/>
          </a:prstGeom>
          <a:noFill/>
          <a:ln w="9525">
            <a:noFill/>
            <a:miter lim="800000"/>
            <a:headEnd/>
            <a:tailEnd/>
          </a:ln>
        </p:spPr>
      </p:pic>
      <p:sp>
        <p:nvSpPr>
          <p:cNvPr id="47108" name="AutoShape 10"/>
          <p:cNvSpPr>
            <a:spLocks noChangeArrowheads="1"/>
          </p:cNvSpPr>
          <p:nvPr/>
        </p:nvSpPr>
        <p:spPr bwMode="auto">
          <a:xfrm rot="-2020641">
            <a:off x="347663" y="4365625"/>
            <a:ext cx="225425" cy="180975"/>
          </a:xfrm>
          <a:prstGeom prst="rightArrow">
            <a:avLst>
              <a:gd name="adj1" fmla="val 50000"/>
              <a:gd name="adj2" fmla="val 35033"/>
            </a:avLst>
          </a:prstGeom>
          <a:solidFill>
            <a:schemeClr val="accent1"/>
          </a:solidFill>
          <a:ln w="9525">
            <a:solidFill>
              <a:schemeClr val="tx1"/>
            </a:solidFill>
            <a:miter lim="800000"/>
            <a:headEnd/>
            <a:tailEnd/>
          </a:ln>
        </p:spPr>
        <p:txBody>
          <a:bodyPr wrap="none" lIns="29873" tIns="14936" rIns="29873" bIns="14936" anchor="ctr"/>
          <a:lstStyle/>
          <a:p>
            <a:pPr defTabSz="303213"/>
            <a:endParaRPr lang="ru-RU" sz="600"/>
          </a:p>
        </p:txBody>
      </p:sp>
      <p:sp>
        <p:nvSpPr>
          <p:cNvPr id="47109" name="AutoShape 11"/>
          <p:cNvSpPr>
            <a:spLocks noChangeArrowheads="1"/>
          </p:cNvSpPr>
          <p:nvPr/>
        </p:nvSpPr>
        <p:spPr bwMode="auto">
          <a:xfrm rot="-2020641">
            <a:off x="1243013" y="5445125"/>
            <a:ext cx="227012" cy="179388"/>
          </a:xfrm>
          <a:prstGeom prst="rightArrow">
            <a:avLst>
              <a:gd name="adj1" fmla="val 50000"/>
              <a:gd name="adj2" fmla="val 35592"/>
            </a:avLst>
          </a:prstGeom>
          <a:solidFill>
            <a:schemeClr val="accent1"/>
          </a:solidFill>
          <a:ln w="9525">
            <a:solidFill>
              <a:schemeClr val="tx1"/>
            </a:solidFill>
            <a:miter lim="800000"/>
            <a:headEnd/>
            <a:tailEnd/>
          </a:ln>
        </p:spPr>
        <p:txBody>
          <a:bodyPr wrap="none" lIns="29873" tIns="14936" rIns="29873" bIns="14936" anchor="ctr"/>
          <a:lstStyle/>
          <a:p>
            <a:pPr defTabSz="303213"/>
            <a:endParaRPr lang="ru-RU" sz="600"/>
          </a:p>
        </p:txBody>
      </p:sp>
      <p:sp>
        <p:nvSpPr>
          <p:cNvPr id="47110" name="AutoShape 12"/>
          <p:cNvSpPr>
            <a:spLocks noChangeArrowheads="1"/>
          </p:cNvSpPr>
          <p:nvPr/>
        </p:nvSpPr>
        <p:spPr bwMode="auto">
          <a:xfrm rot="-2020641">
            <a:off x="2203450" y="5516563"/>
            <a:ext cx="227013" cy="180975"/>
          </a:xfrm>
          <a:prstGeom prst="rightArrow">
            <a:avLst>
              <a:gd name="adj1" fmla="val 50000"/>
              <a:gd name="adj2" fmla="val 35280"/>
            </a:avLst>
          </a:prstGeom>
          <a:solidFill>
            <a:schemeClr val="accent1"/>
          </a:solidFill>
          <a:ln w="9525">
            <a:solidFill>
              <a:schemeClr val="tx1"/>
            </a:solidFill>
            <a:miter lim="800000"/>
            <a:headEnd/>
            <a:tailEnd/>
          </a:ln>
        </p:spPr>
        <p:txBody>
          <a:bodyPr wrap="none" lIns="29873" tIns="14936" rIns="29873" bIns="14936" anchor="ctr"/>
          <a:lstStyle/>
          <a:p>
            <a:pPr defTabSz="303213"/>
            <a:endParaRPr lang="ru-RU" sz="600"/>
          </a:p>
        </p:txBody>
      </p:sp>
      <p:sp>
        <p:nvSpPr>
          <p:cNvPr id="70" name="Rectangle 2"/>
          <p:cNvSpPr txBox="1">
            <a:spLocks noChangeArrowheads="1"/>
          </p:cNvSpPr>
          <p:nvPr/>
        </p:nvSpPr>
        <p:spPr bwMode="auto">
          <a:xfrm>
            <a:off x="6443663" y="2852738"/>
            <a:ext cx="2306637" cy="114300"/>
          </a:xfrm>
          <a:prstGeom prst="rect">
            <a:avLst/>
          </a:prstGeom>
          <a:noFill/>
          <a:ln w="9525">
            <a:noFill/>
            <a:miter lim="800000"/>
            <a:headEnd/>
            <a:tailEnd/>
          </a:ln>
        </p:spPr>
        <p:txBody>
          <a:bodyPr lIns="29873" tIns="14936" rIns="29873" bIns="14936"/>
          <a:lstStyle/>
          <a:p>
            <a:pPr algn="ctr" defTabSz="303213" eaLnBrk="0" hangingPunct="0">
              <a:defRPr/>
            </a:pPr>
            <a:r>
              <a:rPr lang="ru-RU" sz="1400" dirty="0">
                <a:latin typeface="+mn-lt"/>
                <a:cs typeface="Times New Roman" pitchFamily="18" charset="0"/>
              </a:rPr>
              <a:t>База данных оперативных переключений</a:t>
            </a:r>
            <a:r>
              <a:rPr lang="ru-RU" sz="1400" dirty="0">
                <a:solidFill>
                  <a:schemeClr val="tx2"/>
                </a:solidFill>
                <a:latin typeface="+mn-lt"/>
              </a:rPr>
              <a:t/>
            </a:r>
            <a:br>
              <a:rPr lang="ru-RU" sz="1400" dirty="0">
                <a:solidFill>
                  <a:schemeClr val="tx2"/>
                </a:solidFill>
                <a:latin typeface="+mn-lt"/>
              </a:rPr>
            </a:br>
            <a:endParaRPr lang="ru-RU" sz="1400" dirty="0">
              <a:solidFill>
                <a:schemeClr val="tx2"/>
              </a:solidFill>
              <a:latin typeface="+mn-lt"/>
            </a:endParaRPr>
          </a:p>
        </p:txBody>
      </p:sp>
      <p:sp>
        <p:nvSpPr>
          <p:cNvPr id="73" name="Text Box 5">
            <a:hlinkClick r:id="" action="ppaction://macro?name=Macro4" highlightClick="1"/>
          </p:cNvPr>
          <p:cNvSpPr txBox="1">
            <a:spLocks noChangeArrowheads="1"/>
          </p:cNvSpPr>
          <p:nvPr/>
        </p:nvSpPr>
        <p:spPr bwMode="auto">
          <a:xfrm>
            <a:off x="6286500" y="3395663"/>
            <a:ext cx="2501900" cy="460375"/>
          </a:xfrm>
          <a:prstGeom prst="rect">
            <a:avLst/>
          </a:prstGeom>
          <a:noFill/>
          <a:ln w="9525">
            <a:noFill/>
            <a:miter lim="800000"/>
            <a:headEnd/>
            <a:tailEnd/>
          </a:ln>
        </p:spPr>
        <p:txBody>
          <a:bodyPr lIns="29873" tIns="14936" rIns="29873" bIns="14936">
            <a:spAutoFit/>
          </a:bodyPr>
          <a:lstStyle/>
          <a:p>
            <a:pPr algn="ctr" defTabSz="303213">
              <a:spcBef>
                <a:spcPct val="50000"/>
              </a:spcBef>
              <a:defRPr/>
            </a:pPr>
            <a:r>
              <a:rPr lang="ru-RU" sz="1400" dirty="0">
                <a:latin typeface="+mn-lt"/>
                <a:cs typeface="Times New Roman" pitchFamily="18" charset="0"/>
              </a:rPr>
              <a:t>Журнал изменений оперативного состояния</a:t>
            </a:r>
          </a:p>
        </p:txBody>
      </p:sp>
      <p:pic>
        <p:nvPicPr>
          <p:cNvPr id="47113" name="Picture 10" descr="log1"/>
          <p:cNvPicPr>
            <a:picLocks noChangeAspect="1" noChangeArrowheads="1"/>
          </p:cNvPicPr>
          <p:nvPr/>
        </p:nvPicPr>
        <p:blipFill>
          <a:blip r:embed="rId4" cstate="print"/>
          <a:srcRect/>
          <a:stretch>
            <a:fillRect/>
          </a:stretch>
        </p:blipFill>
        <p:spPr bwMode="auto">
          <a:xfrm>
            <a:off x="5467350" y="5084763"/>
            <a:ext cx="3455988" cy="1479550"/>
          </a:xfrm>
          <a:prstGeom prst="rect">
            <a:avLst/>
          </a:prstGeom>
          <a:noFill/>
          <a:ln w="9525">
            <a:noFill/>
            <a:miter lim="800000"/>
            <a:headEnd/>
            <a:tailEnd/>
          </a:ln>
        </p:spPr>
      </p:pic>
      <p:pic>
        <p:nvPicPr>
          <p:cNvPr id="47114" name="Picture 11" descr="log2"/>
          <p:cNvPicPr>
            <a:picLocks noChangeAspect="1" noChangeArrowheads="1"/>
          </p:cNvPicPr>
          <p:nvPr/>
        </p:nvPicPr>
        <p:blipFill>
          <a:blip r:embed="rId5" cstate="print"/>
          <a:srcRect/>
          <a:stretch>
            <a:fillRect/>
          </a:stretch>
        </p:blipFill>
        <p:spPr bwMode="auto">
          <a:xfrm>
            <a:off x="5467350" y="4005263"/>
            <a:ext cx="3473450" cy="930275"/>
          </a:xfrm>
          <a:prstGeom prst="rect">
            <a:avLst/>
          </a:prstGeom>
          <a:noFill/>
          <a:ln w="9525">
            <a:noFill/>
            <a:miter lim="800000"/>
            <a:headEnd/>
            <a:tailEnd/>
          </a:ln>
        </p:spPr>
      </p:pic>
      <p:pic>
        <p:nvPicPr>
          <p:cNvPr id="47115" name="Picture 2"/>
          <p:cNvPicPr>
            <a:picLocks noChangeAspect="1" noChangeArrowheads="1"/>
          </p:cNvPicPr>
          <p:nvPr/>
        </p:nvPicPr>
        <p:blipFill>
          <a:blip r:embed="rId6" cstate="print"/>
          <a:srcRect/>
          <a:stretch>
            <a:fillRect/>
          </a:stretch>
        </p:blipFill>
        <p:spPr bwMode="auto">
          <a:xfrm>
            <a:off x="2555875" y="1341438"/>
            <a:ext cx="3649663" cy="2620962"/>
          </a:xfrm>
          <a:prstGeom prst="rect">
            <a:avLst/>
          </a:prstGeom>
          <a:noFill/>
          <a:ln w="9525">
            <a:noFill/>
            <a:miter lim="800000"/>
            <a:headEnd/>
            <a:tailEnd/>
          </a:ln>
        </p:spPr>
      </p:pic>
      <p:sp>
        <p:nvSpPr>
          <p:cNvPr id="107543" name="Прямоугольник 77"/>
          <p:cNvSpPr>
            <a:spLocks noChangeArrowheads="1"/>
          </p:cNvSpPr>
          <p:nvPr/>
        </p:nvSpPr>
        <p:spPr bwMode="auto">
          <a:xfrm>
            <a:off x="250825" y="115888"/>
            <a:ext cx="8642350" cy="984250"/>
          </a:xfrm>
          <a:prstGeom prst="rect">
            <a:avLst/>
          </a:prstGeom>
          <a:noFill/>
          <a:ln w="9525">
            <a:noFill/>
            <a:miter lim="800000"/>
            <a:headEnd/>
            <a:tailEnd/>
          </a:ln>
        </p:spPr>
        <p:txBody>
          <a:bodyPr lIns="30340" tIns="15170" rIns="30340" bIns="15170">
            <a:spAutoFit/>
          </a:bodyPr>
          <a:lstStyle/>
          <a:p>
            <a:pPr algn="ctr" defTabSz="303213">
              <a:defRPr/>
            </a:pPr>
            <a:r>
              <a:rPr lang="ru-RU" sz="2400" dirty="0">
                <a:latin typeface="+mn-lt"/>
                <a:cs typeface="Times New Roman" pitchFamily="18" charset="0"/>
              </a:rPr>
              <a:t>Использование тренажеров в задачах оценивания состояния </a:t>
            </a:r>
          </a:p>
          <a:p>
            <a:pPr algn="ctr" defTabSz="303213">
              <a:defRPr/>
            </a:pPr>
            <a:r>
              <a:rPr lang="ru-RU" sz="2400" dirty="0">
                <a:latin typeface="+mn-lt"/>
                <a:cs typeface="Times New Roman" pitchFamily="18" charset="0"/>
              </a:rPr>
              <a:t>систем электроснабжения </a:t>
            </a:r>
          </a:p>
          <a:p>
            <a:pPr algn="ctr" defTabSz="303213">
              <a:defRPr/>
            </a:pPr>
            <a:r>
              <a:rPr lang="ru-RU" sz="1400" dirty="0">
                <a:latin typeface="+mn-lt"/>
              </a:rPr>
              <a:t>Управление оперативными переключениями с помощью тренажера</a:t>
            </a:r>
          </a:p>
        </p:txBody>
      </p:sp>
      <p:sp>
        <p:nvSpPr>
          <p:cNvPr id="79" name="Rectangle 2"/>
          <p:cNvSpPr txBox="1">
            <a:spLocks noChangeArrowheads="1"/>
          </p:cNvSpPr>
          <p:nvPr/>
        </p:nvSpPr>
        <p:spPr bwMode="auto">
          <a:xfrm>
            <a:off x="2627313" y="1052513"/>
            <a:ext cx="3529012" cy="288925"/>
          </a:xfrm>
          <a:prstGeom prst="rect">
            <a:avLst/>
          </a:prstGeom>
          <a:noFill/>
          <a:ln w="9525">
            <a:noFill/>
            <a:miter lim="800000"/>
            <a:headEnd/>
            <a:tailEnd/>
          </a:ln>
        </p:spPr>
        <p:txBody>
          <a:bodyPr lIns="29873" tIns="14936" rIns="29873" bIns="14936"/>
          <a:lstStyle/>
          <a:p>
            <a:pPr algn="ctr" defTabSz="303213" eaLnBrk="0" hangingPunct="0">
              <a:defRPr/>
            </a:pPr>
            <a:r>
              <a:rPr lang="ru-RU" sz="1400" dirty="0">
                <a:latin typeface="+mn-lt"/>
                <a:cs typeface="Times New Roman" pitchFamily="18" charset="0"/>
              </a:rPr>
              <a:t>Текущее управление с помощью тренажера </a:t>
            </a:r>
            <a:br>
              <a:rPr lang="ru-RU" sz="1400" dirty="0">
                <a:latin typeface="+mn-lt"/>
                <a:cs typeface="Times New Roman" pitchFamily="18" charset="0"/>
              </a:rPr>
            </a:br>
            <a:endParaRPr lang="ru-RU" sz="1400" dirty="0">
              <a:latin typeface="+mn-lt"/>
              <a:cs typeface="Times New Roman" pitchFamily="18"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4"/>
          <p:cNvPicPr>
            <a:picLocks noChangeAspect="1" noChangeArrowheads="1"/>
          </p:cNvPicPr>
          <p:nvPr/>
        </p:nvPicPr>
        <p:blipFill>
          <a:blip r:embed="rId2" cstate="print"/>
          <a:srcRect r="40640" b="8966"/>
          <a:stretch>
            <a:fillRect/>
          </a:stretch>
        </p:blipFill>
        <p:spPr bwMode="auto">
          <a:xfrm>
            <a:off x="179388" y="981075"/>
            <a:ext cx="5761037" cy="5586413"/>
          </a:xfrm>
          <a:prstGeom prst="rect">
            <a:avLst/>
          </a:prstGeom>
          <a:noFill/>
          <a:ln w="9525">
            <a:noFill/>
            <a:miter lim="800000"/>
            <a:headEnd/>
            <a:tailEnd/>
          </a:ln>
        </p:spPr>
      </p:pic>
      <p:sp>
        <p:nvSpPr>
          <p:cNvPr id="109573" name="Rectangle 5"/>
          <p:cNvSpPr>
            <a:spLocks noChangeArrowheads="1"/>
          </p:cNvSpPr>
          <p:nvPr/>
        </p:nvSpPr>
        <p:spPr bwMode="auto">
          <a:xfrm>
            <a:off x="468313" y="260350"/>
            <a:ext cx="8228012" cy="461963"/>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ru-RU" sz="2400" dirty="0">
                <a:latin typeface="+mn-lt"/>
              </a:rPr>
              <a:t>Задачи использования ГИС-технологий в электрических сетях</a:t>
            </a:r>
          </a:p>
        </p:txBody>
      </p:sp>
      <p:sp>
        <p:nvSpPr>
          <p:cNvPr id="109574" name="Rectangle 6"/>
          <p:cNvSpPr>
            <a:spLocks noChangeArrowheads="1"/>
          </p:cNvSpPr>
          <p:nvPr/>
        </p:nvSpPr>
        <p:spPr bwMode="auto">
          <a:xfrm>
            <a:off x="6084888" y="1268413"/>
            <a:ext cx="3059112" cy="1323975"/>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marL="381000" indent="-381000">
              <a:defRPr/>
            </a:pPr>
            <a:r>
              <a:rPr lang="ru-RU" sz="1600" dirty="0">
                <a:latin typeface="+mn-lt"/>
              </a:rPr>
              <a:t>Эти задачи можно разбить на три большие группы:</a:t>
            </a:r>
          </a:p>
          <a:p>
            <a:pPr marL="381000" indent="-381000">
              <a:defRPr/>
            </a:pPr>
            <a:r>
              <a:rPr lang="ru-RU" sz="1600" dirty="0">
                <a:latin typeface="+mn-lt"/>
              </a:rPr>
              <a:t>- информационно-справочные;</a:t>
            </a:r>
          </a:p>
          <a:p>
            <a:pPr marL="381000" indent="-381000">
              <a:defRPr/>
            </a:pPr>
            <a:r>
              <a:rPr lang="ru-RU" sz="1600" dirty="0">
                <a:latin typeface="+mn-lt"/>
              </a:rPr>
              <a:t>- расчетно-аналитические;</a:t>
            </a:r>
          </a:p>
          <a:p>
            <a:pPr marL="381000" indent="-381000">
              <a:defRPr/>
            </a:pPr>
            <a:r>
              <a:rPr lang="ru-RU" sz="1600" dirty="0">
                <a:latin typeface="+mn-lt"/>
              </a:rPr>
              <a:t>- оперативно-управленческие.</a:t>
            </a:r>
          </a:p>
        </p:txBody>
      </p:sp>
      <p:pic>
        <p:nvPicPr>
          <p:cNvPr id="49156" name="Picture 7"/>
          <p:cNvPicPr>
            <a:picLocks noChangeAspect="1" noChangeArrowheads="1"/>
          </p:cNvPicPr>
          <p:nvPr/>
        </p:nvPicPr>
        <p:blipFill>
          <a:blip r:embed="rId3" cstate="print"/>
          <a:srcRect l="21776" t="15552" r="48254" b="32431"/>
          <a:stretch>
            <a:fillRect/>
          </a:stretch>
        </p:blipFill>
        <p:spPr bwMode="auto">
          <a:xfrm>
            <a:off x="6372225" y="3141663"/>
            <a:ext cx="2559050" cy="2809875"/>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Text Box 8"/>
          <p:cNvSpPr txBox="1">
            <a:spLocks noChangeArrowheads="1"/>
          </p:cNvSpPr>
          <p:nvPr/>
        </p:nvSpPr>
        <p:spPr bwMode="auto">
          <a:xfrm>
            <a:off x="906463" y="546100"/>
            <a:ext cx="4178300" cy="369888"/>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defRPr/>
            </a:pPr>
            <a:endParaRPr lang="ru-RU"/>
          </a:p>
        </p:txBody>
      </p:sp>
      <p:sp>
        <p:nvSpPr>
          <p:cNvPr id="6153" name="Rectangle 9"/>
          <p:cNvSpPr>
            <a:spLocks noChangeArrowheads="1"/>
          </p:cNvSpPr>
          <p:nvPr/>
        </p:nvSpPr>
        <p:spPr bwMode="auto">
          <a:xfrm>
            <a:off x="250825" y="9525"/>
            <a:ext cx="8497888" cy="822325"/>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algn="ctr" eaLnBrk="0" hangingPunct="0">
              <a:defRPr/>
            </a:pPr>
            <a:r>
              <a:rPr lang="ru-RU" sz="2400" dirty="0">
                <a:latin typeface="+mn-lt"/>
              </a:rPr>
              <a:t>Комплекс разработан на основе  трех ключевых концепций</a:t>
            </a:r>
          </a:p>
        </p:txBody>
      </p:sp>
      <p:sp>
        <p:nvSpPr>
          <p:cNvPr id="6154" name="Rectangle 10"/>
          <p:cNvSpPr>
            <a:spLocks noChangeArrowheads="1"/>
          </p:cNvSpPr>
          <p:nvPr/>
        </p:nvSpPr>
        <p:spPr bwMode="auto">
          <a:xfrm>
            <a:off x="179388" y="573088"/>
            <a:ext cx="8713787" cy="6232525"/>
          </a:xfrm>
          <a:prstGeom prst="rect">
            <a:avLst/>
          </a:prstGeom>
          <a:noFill/>
          <a:ln w="9525">
            <a:noFill/>
            <a:miter lim="800000"/>
            <a:headEnd/>
            <a:tailEnd/>
          </a:ln>
          <a:effectLst>
            <a:prstShdw prst="shdw17" dist="17961" dir="2700000">
              <a:schemeClr val="accent1">
                <a:gamma/>
                <a:shade val="60000"/>
                <a:invGamma/>
              </a:schemeClr>
            </a:prstShdw>
          </a:effectLst>
        </p:spPr>
        <p:txBody>
          <a:bodyPr tIns="152352" bIns="38088" anchor="ctr">
            <a:spAutoFit/>
          </a:bodyPr>
          <a:lstStyle/>
          <a:p>
            <a:pPr indent="180975" algn="ctr"/>
            <a:r>
              <a:rPr lang="ru-RU" b="1" i="1">
                <a:solidFill>
                  <a:srgbClr val="3C77EC"/>
                </a:solidFill>
                <a:latin typeface="Calibri" pitchFamily="34" charset="0"/>
              </a:rPr>
              <a:t>Виртуальное отображение реальных систем</a:t>
            </a:r>
          </a:p>
          <a:p>
            <a:pPr indent="180975" algn="ctr"/>
            <a:r>
              <a:rPr lang="ru-RU">
                <a:latin typeface="Calibri" pitchFamily="34" charset="0"/>
              </a:rPr>
              <a:t>Операции и действия с графически отображаемой схемой системы выполняются как можно более адекватно операциям и действиям в реальной электрической системе. Отключенное положение выключателя, вывод элемента из рабочего состояния, изменение оперативного статуса электрического аппарата отражается на схеме с помощью изменения его цвета. </a:t>
            </a:r>
          </a:p>
          <a:p>
            <a:pPr indent="180975" algn="ctr"/>
            <a:r>
              <a:rPr lang="ru-RU">
                <a:latin typeface="Calibri" pitchFamily="34" charset="0"/>
              </a:rPr>
              <a:t>В качестве базового редактора используется редактор фирмы «МОДУС».</a:t>
            </a:r>
          </a:p>
          <a:p>
            <a:pPr indent="180975" algn="ctr"/>
            <a:r>
              <a:rPr lang="ru-RU" b="1" i="1">
                <a:solidFill>
                  <a:srgbClr val="3C77EC"/>
                </a:solidFill>
                <a:latin typeface="Calibri" pitchFamily="34" charset="0"/>
              </a:rPr>
              <a:t>Общая интеграция данных</a:t>
            </a:r>
          </a:p>
          <a:p>
            <a:pPr indent="180975" algn="ctr"/>
            <a:r>
              <a:rPr lang="ru-RU" sz="1600">
                <a:latin typeface="Calibri" pitchFamily="34" charset="0"/>
              </a:rPr>
              <a:t> </a:t>
            </a:r>
            <a:r>
              <a:rPr lang="ru-RU">
                <a:latin typeface="Calibri" pitchFamily="34" charset="0"/>
              </a:rPr>
              <a:t>«ПЕГАС» дает возможность использовать одну базу данных для электрических, механических, логических и физических характеристик системных элементов. Эти данные могут использоваться как для различного рода расчетов (нормальный режим, токи короткого замыкания, механический расчет и т.д.), так и для задания характеристик аналогичных элементов при их добавлении в схему. Эта интеграция данных обеспечивает  идентичность характеристик однотипных элементов для всей схемы и уменьшает объем входной информации.</a:t>
            </a:r>
          </a:p>
          <a:p>
            <a:pPr indent="180975" algn="ctr"/>
            <a:r>
              <a:rPr lang="ru-RU" b="1" i="1">
                <a:solidFill>
                  <a:srgbClr val="3C77EC"/>
                </a:solidFill>
                <a:latin typeface="Calibri" pitchFamily="34" charset="0"/>
              </a:rPr>
              <a:t>Упрощение входных данных</a:t>
            </a:r>
          </a:p>
          <a:p>
            <a:pPr indent="180975" algn="ctr"/>
            <a:r>
              <a:rPr lang="ru-RU" sz="1600">
                <a:latin typeface="Calibri" pitchFamily="34" charset="0"/>
              </a:rPr>
              <a:t> </a:t>
            </a:r>
            <a:r>
              <a:rPr lang="ru-RU">
                <a:latin typeface="Calibri" pitchFamily="34" charset="0"/>
              </a:rPr>
              <a:t>«ПЕГАС» позволяет подготовить базу данных детальной информации для каждого электрического аппарата входящего в схему. При последующем вводе данных для вновь помещаемого на схему элемента требуется только проведение корректировки выбранной информации или просто ее выбор из базы данных</a:t>
            </a:r>
            <a:r>
              <a:rPr lang="ru-RU" sz="1600">
                <a:latin typeface="Calibri" pitchFamily="34" charset="0"/>
              </a:rPr>
              <a:t>.</a:t>
            </a: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Rectangle 4"/>
          <p:cNvSpPr>
            <a:spLocks noChangeArrowheads="1"/>
          </p:cNvSpPr>
          <p:nvPr/>
        </p:nvSpPr>
        <p:spPr bwMode="auto">
          <a:xfrm>
            <a:off x="284163" y="282575"/>
            <a:ext cx="8535987" cy="5883275"/>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indent="252413" algn="ctr">
              <a:tabLst>
                <a:tab pos="282575" algn="l"/>
              </a:tabLst>
              <a:defRPr/>
            </a:pPr>
            <a:r>
              <a:rPr lang="ru-RU" sz="2400" dirty="0">
                <a:latin typeface="+mn-lt"/>
              </a:rPr>
              <a:t>К информационно-справочным задачам относятся:</a:t>
            </a:r>
          </a:p>
          <a:p>
            <a:pPr indent="252413" algn="ctr">
              <a:tabLst>
                <a:tab pos="282575" algn="l"/>
              </a:tabLst>
              <a:defRPr/>
            </a:pPr>
            <a:endParaRPr lang="ru-RU" b="1" dirty="0">
              <a:latin typeface="+mn-lt"/>
            </a:endParaRPr>
          </a:p>
          <a:p>
            <a:pPr indent="252413">
              <a:buFontTx/>
              <a:buAutoNum type="arabicPeriod"/>
              <a:tabLst>
                <a:tab pos="282575" algn="l"/>
              </a:tabLst>
              <a:defRPr/>
            </a:pPr>
            <a:r>
              <a:rPr lang="ru-RU" sz="1600" b="1" dirty="0">
                <a:latin typeface="+mn-lt"/>
              </a:rPr>
              <a:t>Формирование графической (карты и схемы)</a:t>
            </a:r>
            <a:r>
              <a:rPr lang="ru-RU" sz="1600" dirty="0">
                <a:latin typeface="+mn-lt"/>
              </a:rPr>
              <a:t> и тематической (паспортные данные, режимные параметры оборудования) баз данных.</a:t>
            </a:r>
          </a:p>
          <a:p>
            <a:pPr indent="252413">
              <a:buFontTx/>
              <a:buAutoNum type="arabicPeriod"/>
              <a:tabLst>
                <a:tab pos="282575" algn="l"/>
              </a:tabLst>
              <a:defRPr/>
            </a:pPr>
            <a:r>
              <a:rPr lang="ru-RU" sz="1600" b="1" dirty="0">
                <a:latin typeface="+mn-lt"/>
              </a:rPr>
              <a:t>Привязка тематической информации к графической базе данных</a:t>
            </a:r>
            <a:r>
              <a:rPr lang="ru-RU" sz="1600" dirty="0">
                <a:latin typeface="+mn-lt"/>
              </a:rPr>
              <a:t>, графическим объектам, точкам, линиям, областям на картах и схемах.</a:t>
            </a:r>
          </a:p>
          <a:p>
            <a:pPr indent="252413">
              <a:buFontTx/>
              <a:buAutoNum type="arabicPeriod"/>
              <a:tabLst>
                <a:tab pos="282575" algn="l"/>
              </a:tabLst>
              <a:defRPr/>
            </a:pPr>
            <a:r>
              <a:rPr lang="ru-RU" sz="1600" b="1" dirty="0">
                <a:latin typeface="+mn-lt"/>
              </a:rPr>
              <a:t>Просмотр графической и тематической баз данных</a:t>
            </a:r>
            <a:r>
              <a:rPr lang="ru-RU" sz="1600" dirty="0">
                <a:latin typeface="+mn-lt"/>
              </a:rPr>
              <a:t> с организацией запроса из тематической базы к графической и наоборот, в том числе контекстный поиск требуемого фрагмента схемы или графического объекта, узла по их наименованию.</a:t>
            </a:r>
          </a:p>
          <a:p>
            <a:pPr indent="252413">
              <a:buFontTx/>
              <a:buAutoNum type="arabicPeriod"/>
              <a:tabLst>
                <a:tab pos="282575" algn="l"/>
              </a:tabLst>
              <a:defRPr/>
            </a:pPr>
            <a:r>
              <a:rPr lang="ru-RU" sz="1600" b="1" dirty="0">
                <a:latin typeface="+mn-lt"/>
              </a:rPr>
              <a:t>Масштабированное   отображение   графических   элементов</a:t>
            </a:r>
            <a:r>
              <a:rPr lang="ru-RU" sz="1600" dirty="0">
                <a:latin typeface="+mn-lt"/>
              </a:rPr>
              <a:t>   и   соответствующих надписей на схемах.</a:t>
            </a:r>
          </a:p>
          <a:p>
            <a:pPr indent="252413">
              <a:buFontTx/>
              <a:buAutoNum type="arabicPeriod"/>
              <a:tabLst>
                <a:tab pos="282575" algn="l"/>
              </a:tabLst>
              <a:defRPr/>
            </a:pPr>
            <a:r>
              <a:rPr lang="ru-RU" sz="1600" b="1" dirty="0">
                <a:latin typeface="+mn-lt"/>
              </a:rPr>
              <a:t>Редактирование графических и тематических баз данных</a:t>
            </a:r>
            <a:r>
              <a:rPr lang="ru-RU" sz="1600" dirty="0">
                <a:latin typeface="+mn-lt"/>
              </a:rPr>
              <a:t>.</a:t>
            </a:r>
          </a:p>
          <a:p>
            <a:pPr indent="252413">
              <a:buFontTx/>
              <a:buAutoNum type="arabicPeriod"/>
              <a:tabLst>
                <a:tab pos="282575" algn="l"/>
              </a:tabLst>
              <a:defRPr/>
            </a:pPr>
            <a:r>
              <a:rPr lang="ru-RU" sz="1600" b="1" dirty="0">
                <a:latin typeface="+mn-lt"/>
              </a:rPr>
              <a:t>Добавление   к   обобщенным   графическим   объектам</a:t>
            </a:r>
            <a:r>
              <a:rPr lang="ru-RU" sz="1600" dirty="0">
                <a:latin typeface="+mn-lt"/>
              </a:rPr>
              <a:t>,   точкам,   линиям,   узлам детализированных схем, фотографий, видеоизображений </a:t>
            </a:r>
            <a:r>
              <a:rPr lang="ru-RU" sz="1600" dirty="0" err="1">
                <a:latin typeface="+mn-lt"/>
              </a:rPr>
              <a:t>энергообъектов</a:t>
            </a:r>
            <a:r>
              <a:rPr lang="ru-RU" sz="1600" dirty="0">
                <a:latin typeface="+mn-lt"/>
              </a:rPr>
              <a:t>.</a:t>
            </a:r>
          </a:p>
          <a:p>
            <a:pPr indent="252413">
              <a:buFontTx/>
              <a:buAutoNum type="arabicPeriod"/>
              <a:tabLst>
                <a:tab pos="282575" algn="l"/>
              </a:tabLst>
              <a:defRPr/>
            </a:pPr>
            <a:r>
              <a:rPr lang="ru-RU" sz="1600" b="1" dirty="0">
                <a:latin typeface="+mn-lt"/>
              </a:rPr>
              <a:t>Печать на принтере</a:t>
            </a:r>
            <a:r>
              <a:rPr lang="ru-RU" sz="1600" dirty="0">
                <a:latin typeface="+mn-lt"/>
              </a:rPr>
              <a:t>, плоттере схем, карт, текстовой информации.</a:t>
            </a:r>
          </a:p>
          <a:p>
            <a:pPr indent="252413">
              <a:buFontTx/>
              <a:buAutoNum type="arabicPeriod"/>
              <a:tabLst>
                <a:tab pos="282575" algn="l"/>
              </a:tabLst>
              <a:defRPr/>
            </a:pPr>
            <a:r>
              <a:rPr lang="ru-RU" sz="1600" b="1" dirty="0">
                <a:latin typeface="+mn-lt"/>
              </a:rPr>
              <a:t>Отображение  и  вывод графической  информации  по  слоям</a:t>
            </a:r>
            <a:r>
              <a:rPr lang="ru-RU" sz="1600" dirty="0">
                <a:latin typeface="+mn-lt"/>
              </a:rPr>
              <a:t>,  картам  и  схемам электрических сетей. На картах различных масштабов, как правило, отражаются схемы различных ступеней напряжения - чем мельче масштаб, тем более высокого номинального напряжения электрические сети отображаются на карте.</a:t>
            </a:r>
          </a:p>
          <a:p>
            <a:pPr indent="252413">
              <a:buFontTx/>
              <a:buAutoNum type="arabicPeriod"/>
              <a:tabLst>
                <a:tab pos="282575" algn="l"/>
              </a:tabLst>
              <a:defRPr/>
            </a:pPr>
            <a:r>
              <a:rPr lang="ru-RU" sz="1600" b="1" dirty="0">
                <a:latin typeface="+mn-lt"/>
              </a:rPr>
              <a:t>Отображение   цветом   телеметрической   информации</a:t>
            </a:r>
            <a:r>
              <a:rPr lang="ru-RU" sz="1600" dirty="0">
                <a:latin typeface="+mn-lt"/>
              </a:rPr>
              <a:t>,   в   том   числе   текущего состояния выключателей и разъединителей, места повреждения (КЗ или обрыва) на линиях электропередачи с фиксацией в базе данных происшествия по данным телесигнализации.</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3"/>
          <p:cNvSpPr>
            <a:spLocks noGrp="1" noChangeArrowheads="1"/>
          </p:cNvSpPr>
          <p:nvPr>
            <p:ph type="body" idx="1"/>
          </p:nvPr>
        </p:nvSpPr>
        <p:spPr>
          <a:xfrm>
            <a:off x="476250" y="260350"/>
            <a:ext cx="8229600" cy="1152525"/>
          </a:xfrm>
        </p:spPr>
        <p:txBody>
          <a:bodyPr/>
          <a:lstStyle/>
          <a:p>
            <a:pPr marL="609600" indent="-609600" algn="ctr" eaLnBrk="1" hangingPunct="1">
              <a:lnSpc>
                <a:spcPct val="80000"/>
              </a:lnSpc>
              <a:buFontTx/>
              <a:buNone/>
            </a:pPr>
            <a:r>
              <a:rPr lang="ru-RU" sz="2800" smtClean="0"/>
              <a:t>К расчетно-аналитическим относятся:</a:t>
            </a:r>
          </a:p>
          <a:p>
            <a:pPr marL="609600" indent="-609600" algn="ctr" eaLnBrk="1" hangingPunct="1">
              <a:lnSpc>
                <a:spcPct val="80000"/>
              </a:lnSpc>
              <a:buFontTx/>
              <a:buNone/>
            </a:pPr>
            <a:endParaRPr lang="ru-RU" sz="1600" smtClean="0"/>
          </a:p>
          <a:p>
            <a:pPr marL="609600" indent="-609600" eaLnBrk="1" hangingPunct="1">
              <a:lnSpc>
                <a:spcPct val="80000"/>
              </a:lnSpc>
              <a:buFontTx/>
              <a:buNone/>
            </a:pPr>
            <a:r>
              <a:rPr lang="ru-RU" sz="1600" smtClean="0"/>
              <a:t>- задачи, решаемые с помощью традиционных функций ГИС;</a:t>
            </a:r>
          </a:p>
          <a:p>
            <a:pPr marL="609600" indent="-609600" eaLnBrk="1" hangingPunct="1">
              <a:lnSpc>
                <a:spcPct val="80000"/>
              </a:lnSpc>
              <a:buFontTx/>
              <a:buNone/>
            </a:pPr>
            <a:r>
              <a:rPr lang="ru-RU" sz="1600" smtClean="0"/>
              <a:t>- технологические задачи электрических сетей.</a:t>
            </a:r>
          </a:p>
        </p:txBody>
      </p:sp>
      <p:sp>
        <p:nvSpPr>
          <p:cNvPr id="51202" name="Rectangle 4"/>
          <p:cNvSpPr>
            <a:spLocks noChangeArrowheads="1"/>
          </p:cNvSpPr>
          <p:nvPr/>
        </p:nvSpPr>
        <p:spPr bwMode="auto">
          <a:xfrm>
            <a:off x="395288" y="1484313"/>
            <a:ext cx="8272462" cy="4033837"/>
          </a:xfrm>
          <a:prstGeom prst="rect">
            <a:avLst/>
          </a:prstGeom>
          <a:noFill/>
          <a:ln w="9525">
            <a:noFill/>
            <a:miter lim="800000"/>
            <a:headEnd/>
            <a:tailEnd/>
          </a:ln>
        </p:spPr>
        <p:txBody>
          <a:bodyPr/>
          <a:lstStyle/>
          <a:p>
            <a:pPr marL="609600" indent="-609600">
              <a:spcBef>
                <a:spcPct val="20000"/>
              </a:spcBef>
              <a:buFontTx/>
              <a:buChar char="•"/>
            </a:pPr>
            <a:r>
              <a:rPr lang="ru-RU" sz="1600" b="1"/>
              <a:t>Проектирование развития электрической сети с ее трассировкой на местности</a:t>
            </a:r>
            <a:r>
              <a:rPr lang="ru-RU" sz="1600"/>
              <a:t>, оценкой затрат на развитие и оценкой допустимости электрических режимов, подготовка соответствующей проектной документации.</a:t>
            </a:r>
          </a:p>
          <a:p>
            <a:pPr marL="609600" indent="-609600">
              <a:spcBef>
                <a:spcPct val="20000"/>
              </a:spcBef>
            </a:pPr>
            <a:endParaRPr lang="ru-RU" sz="1600"/>
          </a:p>
          <a:p>
            <a:pPr marL="609600" indent="-609600">
              <a:spcBef>
                <a:spcPct val="20000"/>
              </a:spcBef>
              <a:buFontTx/>
              <a:buChar char="•"/>
            </a:pPr>
            <a:r>
              <a:rPr lang="ru-RU" sz="1600" b="1"/>
              <a:t>Планирование ремонтных и эксплуатационных работ</a:t>
            </a:r>
            <a:r>
              <a:rPr lang="ru-RU" sz="1600"/>
              <a:t> с учетом статистики дефектов и    сроков    службы   оборудования    сетей,    степени   зарастания    трасс    линий электропередачи и т.п.</a:t>
            </a:r>
          </a:p>
          <a:p>
            <a:pPr marL="609600" indent="-609600">
              <a:spcBef>
                <a:spcPct val="20000"/>
              </a:spcBef>
            </a:pPr>
            <a:endParaRPr lang="ru-RU" sz="1600"/>
          </a:p>
          <a:p>
            <a:pPr marL="609600" indent="-609600">
              <a:spcBef>
                <a:spcPct val="20000"/>
              </a:spcBef>
              <a:buFontTx/>
              <a:buChar char="•"/>
            </a:pPr>
            <a:r>
              <a:rPr lang="ru-RU" sz="1600" b="1"/>
              <a:t>Планирование контрольных обходов линий</a:t>
            </a:r>
            <a:r>
              <a:rPr lang="ru-RU" sz="1600"/>
              <a:t> с целью выявления дефектов с учетом местных условий, состояния дорог, местности вдоль трасс и т.п.</a:t>
            </a:r>
          </a:p>
          <a:p>
            <a:pPr marL="609600" indent="-609600">
              <a:spcBef>
                <a:spcPct val="20000"/>
              </a:spcBef>
            </a:pPr>
            <a:endParaRPr lang="ru-RU" sz="1600"/>
          </a:p>
          <a:p>
            <a:pPr marL="609600" indent="-609600">
              <a:spcBef>
                <a:spcPct val="20000"/>
              </a:spcBef>
              <a:buFontTx/>
              <a:buChar char="•"/>
            </a:pPr>
            <a:r>
              <a:rPr lang="ru-RU" sz="1600" b="1"/>
              <a:t>Выдача технических условий на присоединение</a:t>
            </a:r>
            <a:r>
              <a:rPr lang="ru-RU" sz="1600"/>
              <a:t> к электрическим сетям новых потребителей    с    оценкой    затрат    на    подключение,   оценкой допустимости    режимов электрических сетей и с учетом особенностей местности.</a:t>
            </a:r>
          </a:p>
          <a:p>
            <a:pPr marL="609600" indent="-609600">
              <a:spcBef>
                <a:spcPct val="20000"/>
              </a:spcBef>
            </a:pPr>
            <a:endParaRPr lang="ru-RU" sz="1600"/>
          </a:p>
          <a:p>
            <a:pPr marL="609600" indent="-609600">
              <a:spcBef>
                <a:spcPct val="20000"/>
              </a:spcBef>
              <a:buFontTx/>
              <a:buChar char="•"/>
            </a:pPr>
            <a:r>
              <a:rPr lang="ru-RU" sz="1600" b="1"/>
              <a:t>Отображение   результатов   электрических   расчетов</a:t>
            </a:r>
            <a:r>
              <a:rPr lang="ru-RU" sz="1600"/>
              <a:t>   на   схеме заданного   вида   : расчетной, нормальной оперативной, поопорной, карте-схеме и т.п.</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539750" y="404813"/>
            <a:ext cx="8242300" cy="436562"/>
          </a:xfrm>
        </p:spPr>
        <p:txBody>
          <a:bodyPr/>
          <a:lstStyle/>
          <a:p>
            <a:pPr eaLnBrk="1" hangingPunct="1">
              <a:defRPr/>
            </a:pPr>
            <a:r>
              <a:rPr lang="ru-RU" sz="2800" dirty="0">
                <a:latin typeface="+mn-lt"/>
              </a:rPr>
              <a:t>К оперативно-управленческим задачам относятся</a:t>
            </a:r>
          </a:p>
        </p:txBody>
      </p:sp>
      <p:sp>
        <p:nvSpPr>
          <p:cNvPr id="52226" name="Rectangle 3"/>
          <p:cNvSpPr>
            <a:spLocks noGrp="1" noChangeArrowheads="1"/>
          </p:cNvSpPr>
          <p:nvPr>
            <p:ph type="body" idx="1"/>
          </p:nvPr>
        </p:nvSpPr>
        <p:spPr>
          <a:xfrm>
            <a:off x="250825" y="1700213"/>
            <a:ext cx="8582025" cy="3700462"/>
          </a:xfrm>
        </p:spPr>
        <p:txBody>
          <a:bodyPr/>
          <a:lstStyle/>
          <a:p>
            <a:pPr algn="just" eaLnBrk="1" hangingPunct="1">
              <a:lnSpc>
                <a:spcPct val="90000"/>
              </a:lnSpc>
            </a:pPr>
            <a:r>
              <a:rPr lang="ru-RU" sz="2000" smtClean="0"/>
              <a:t>Задачи, решаемые в результате взаимодействия ПО ГИС и оперативно-информационных комплексов АСДУ электрических сетей.</a:t>
            </a:r>
          </a:p>
          <a:p>
            <a:pPr algn="just" eaLnBrk="1" hangingPunct="1">
              <a:lnSpc>
                <a:spcPct val="90000"/>
              </a:lnSpc>
              <a:buFont typeface="Arial" charset="0"/>
              <a:buNone/>
            </a:pPr>
            <a:r>
              <a:rPr lang="ru-RU" sz="2000" smtClean="0"/>
              <a:t> </a:t>
            </a:r>
          </a:p>
          <a:p>
            <a:pPr algn="just" eaLnBrk="1" hangingPunct="1">
              <a:lnSpc>
                <a:spcPct val="90000"/>
              </a:lnSpc>
            </a:pPr>
            <a:r>
              <a:rPr lang="ru-RU" sz="2000" smtClean="0"/>
              <a:t>Эти работы на этапах создания информационно-справочных и расчетно-аналитических программных комплексов в конечном счете должны лечь в основу повышения эффективности принятия оперативных решений по управлению нормальными режимами электрических сетей, их ремонтным и эксплуатационным оборудованием, ликвидацией аварий в сетях.</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Прямоугольник 3"/>
          <p:cNvSpPr>
            <a:spLocks noChangeArrowheads="1"/>
          </p:cNvSpPr>
          <p:nvPr/>
        </p:nvSpPr>
        <p:spPr bwMode="auto">
          <a:xfrm>
            <a:off x="179388" y="219075"/>
            <a:ext cx="8964612" cy="463550"/>
          </a:xfrm>
          <a:prstGeom prst="rect">
            <a:avLst/>
          </a:prstGeom>
          <a:noFill/>
          <a:ln w="9525">
            <a:noFill/>
            <a:miter lim="800000"/>
            <a:headEnd/>
            <a:tailEnd/>
          </a:ln>
        </p:spPr>
        <p:txBody>
          <a:bodyPr lIns="93507" tIns="46754" rIns="93507" bIns="46754">
            <a:spAutoFit/>
          </a:bodyPr>
          <a:lstStyle/>
          <a:p>
            <a:pPr defTabSz="303213">
              <a:defRPr/>
            </a:pPr>
            <a:r>
              <a:rPr lang="ru-RU" sz="2400" dirty="0">
                <a:latin typeface="+mn-lt"/>
                <a:cs typeface="Times New Roman" pitchFamily="18" charset="0"/>
              </a:rPr>
              <a:t>Фрагмент диспетчерской схемы самарских электрических сетей</a:t>
            </a:r>
            <a:endParaRPr lang="ru-RU" sz="2400" dirty="0">
              <a:latin typeface="+mn-lt"/>
            </a:endParaRPr>
          </a:p>
        </p:txBody>
      </p:sp>
      <p:sp>
        <p:nvSpPr>
          <p:cNvPr id="70664" name="Прямоугольник 3"/>
          <p:cNvSpPr>
            <a:spLocks noChangeArrowheads="1"/>
          </p:cNvSpPr>
          <p:nvPr/>
        </p:nvSpPr>
        <p:spPr bwMode="auto">
          <a:xfrm>
            <a:off x="2124075" y="4437063"/>
            <a:ext cx="5673725" cy="525462"/>
          </a:xfrm>
          <a:prstGeom prst="rect">
            <a:avLst/>
          </a:prstGeom>
          <a:noFill/>
          <a:ln w="9525">
            <a:noFill/>
            <a:miter lim="800000"/>
            <a:headEnd/>
            <a:tailEnd/>
          </a:ln>
        </p:spPr>
        <p:txBody>
          <a:bodyPr wrap="none" lIns="93507" tIns="46754" rIns="93507" bIns="46754">
            <a:spAutoFit/>
          </a:bodyPr>
          <a:lstStyle/>
          <a:p>
            <a:pPr defTabSz="303213">
              <a:defRPr/>
            </a:pPr>
            <a:r>
              <a:rPr lang="ru-RU" sz="2800" dirty="0">
                <a:latin typeface="+mn-lt"/>
                <a:cs typeface="Times New Roman" pitchFamily="18" charset="0"/>
              </a:rPr>
              <a:t>Виртуальная имитационная модель</a:t>
            </a:r>
            <a:endParaRPr lang="ru-RU" sz="2800" dirty="0">
              <a:latin typeface="+mn-lt"/>
            </a:endParaRPr>
          </a:p>
        </p:txBody>
      </p:sp>
      <p:pic>
        <p:nvPicPr>
          <p:cNvPr id="19459" name="Рисунок 8" descr="Рисунок1.jpg"/>
          <p:cNvPicPr>
            <a:picLocks noChangeAspect="1"/>
          </p:cNvPicPr>
          <p:nvPr/>
        </p:nvPicPr>
        <p:blipFill>
          <a:blip r:embed="rId3" cstate="print"/>
          <a:srcRect/>
          <a:stretch>
            <a:fillRect/>
          </a:stretch>
        </p:blipFill>
        <p:spPr bwMode="auto">
          <a:xfrm>
            <a:off x="684213" y="620713"/>
            <a:ext cx="3479800" cy="3597275"/>
          </a:xfrm>
          <a:prstGeom prst="rect">
            <a:avLst/>
          </a:prstGeom>
          <a:noFill/>
          <a:ln w="9525">
            <a:noFill/>
            <a:miter lim="800000"/>
            <a:headEnd/>
            <a:tailEnd/>
          </a:ln>
        </p:spPr>
      </p:pic>
      <p:pic>
        <p:nvPicPr>
          <p:cNvPr id="19460" name="Рисунок 9" descr="Рисунок2.jpg"/>
          <p:cNvPicPr>
            <a:picLocks noChangeAspect="1"/>
          </p:cNvPicPr>
          <p:nvPr/>
        </p:nvPicPr>
        <p:blipFill>
          <a:blip r:embed="rId4" cstate="print"/>
          <a:srcRect/>
          <a:stretch>
            <a:fillRect/>
          </a:stretch>
        </p:blipFill>
        <p:spPr bwMode="auto">
          <a:xfrm>
            <a:off x="5003800" y="765175"/>
            <a:ext cx="3505200" cy="3589338"/>
          </a:xfrm>
          <a:prstGeom prst="rect">
            <a:avLst/>
          </a:prstGeom>
          <a:noFill/>
          <a:ln w="9525">
            <a:noFill/>
            <a:miter lim="800000"/>
            <a:headEnd/>
            <a:tailEnd/>
          </a:ln>
        </p:spPr>
      </p:pic>
      <p:pic>
        <p:nvPicPr>
          <p:cNvPr id="19461" name="Рисунок 10" descr="Рисунок3.jpg"/>
          <p:cNvPicPr>
            <a:picLocks noChangeAspect="1"/>
          </p:cNvPicPr>
          <p:nvPr/>
        </p:nvPicPr>
        <p:blipFill>
          <a:blip r:embed="rId5" cstate="print"/>
          <a:srcRect/>
          <a:stretch>
            <a:fillRect/>
          </a:stretch>
        </p:blipFill>
        <p:spPr bwMode="auto">
          <a:xfrm>
            <a:off x="179388" y="5300663"/>
            <a:ext cx="4108450" cy="1092200"/>
          </a:xfrm>
          <a:prstGeom prst="rect">
            <a:avLst/>
          </a:prstGeom>
          <a:noFill/>
          <a:ln w="9525">
            <a:noFill/>
            <a:miter lim="800000"/>
            <a:headEnd/>
            <a:tailEnd/>
          </a:ln>
        </p:spPr>
      </p:pic>
      <p:pic>
        <p:nvPicPr>
          <p:cNvPr id="19462" name="Рисунок 11" descr="Рисунок4.jpg"/>
          <p:cNvPicPr>
            <a:picLocks noChangeAspect="1"/>
          </p:cNvPicPr>
          <p:nvPr/>
        </p:nvPicPr>
        <p:blipFill>
          <a:blip r:embed="rId6" cstate="print"/>
          <a:srcRect/>
          <a:stretch>
            <a:fillRect/>
          </a:stretch>
        </p:blipFill>
        <p:spPr bwMode="auto">
          <a:xfrm>
            <a:off x="4572000" y="5084763"/>
            <a:ext cx="4297363" cy="14509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5"/>
          <p:cNvSpPr>
            <a:spLocks noGrp="1"/>
          </p:cNvSpPr>
          <p:nvPr>
            <p:ph type="title" idx="4294967295"/>
          </p:nvPr>
        </p:nvSpPr>
        <p:spPr>
          <a:xfrm>
            <a:off x="900113" y="188913"/>
            <a:ext cx="7485062" cy="661987"/>
          </a:xfrm>
        </p:spPr>
        <p:txBody>
          <a:bodyPr lIns="92075" tIns="46038" rIns="92075" bIns="46038"/>
          <a:lstStyle/>
          <a:p>
            <a:pPr eaLnBrk="1" hangingPunct="1"/>
            <a:r>
              <a:rPr lang="ru-RU" sz="2800" smtClean="0">
                <a:solidFill>
                  <a:srgbClr val="000000"/>
                </a:solidFill>
              </a:rPr>
              <a:t>Требования, предъявляемые к инфраструктуре сетевого предприятия</a:t>
            </a:r>
          </a:p>
        </p:txBody>
      </p:sp>
      <p:sp>
        <p:nvSpPr>
          <p:cNvPr id="2" name="Заголовок 5"/>
          <p:cNvSpPr>
            <a:spLocks/>
          </p:cNvSpPr>
          <p:nvPr/>
        </p:nvSpPr>
        <p:spPr bwMode="auto">
          <a:xfrm>
            <a:off x="250825" y="981075"/>
            <a:ext cx="8713788" cy="5616575"/>
          </a:xfrm>
          <a:prstGeom prst="rect">
            <a:avLst/>
          </a:prstGeom>
          <a:noFill/>
          <a:ln w="9525">
            <a:noFill/>
            <a:miter lim="800000"/>
            <a:headEnd/>
            <a:tailEnd/>
          </a:ln>
        </p:spPr>
        <p:txBody>
          <a:bodyPr lIns="92075" tIns="46038" rIns="92075" bIns="46038" anchor="ctr"/>
          <a:lstStyle/>
          <a:p>
            <a:pPr>
              <a:lnSpc>
                <a:spcPct val="90000"/>
              </a:lnSpc>
            </a:pPr>
            <a:r>
              <a:rPr lang="ru-RU">
                <a:solidFill>
                  <a:srgbClr val="3C77EC"/>
                </a:solidFill>
                <a:latin typeface="Calibri" pitchFamily="34" charset="0"/>
              </a:rPr>
              <a:t>Единое информационное пространство</a:t>
            </a:r>
            <a:r>
              <a:rPr lang="ru-RU">
                <a:solidFill>
                  <a:srgbClr val="66FF33"/>
                </a:solidFill>
                <a:effectLst>
                  <a:outerShdw blurRad="38100" dist="38100" dir="2700000" algn="tl">
                    <a:srgbClr val="C0C0C0"/>
                  </a:outerShdw>
                </a:effectLst>
                <a:latin typeface="Calibri" pitchFamily="34" charset="0"/>
              </a:rPr>
              <a:t/>
            </a:r>
            <a:br>
              <a:rPr lang="ru-RU">
                <a:solidFill>
                  <a:srgbClr val="66FF33"/>
                </a:solidFill>
                <a:effectLst>
                  <a:outerShdw blurRad="38100" dist="38100" dir="2700000" algn="tl">
                    <a:srgbClr val="C0C0C0"/>
                  </a:outerShdw>
                </a:effectLst>
                <a:latin typeface="Calibri" pitchFamily="34" charset="0"/>
              </a:rPr>
            </a:br>
            <a:r>
              <a:rPr lang="ru-RU" sz="1400">
                <a:latin typeface="Calibri" pitchFamily="34" charset="0"/>
              </a:rPr>
              <a:t>Ключевое требование, означающее, что любой объект/свойство должен присутствовать только в единственном экземпляре. Физически данное требование реализуется с помощью единого сервера базы данных, либо организации системы тиражирования информации между серверами баз данных подразделений.</a:t>
            </a:r>
            <a:r>
              <a:rPr lang="ru-RU" sz="1400">
                <a:solidFill>
                  <a:schemeClr val="tx2"/>
                </a:solidFill>
                <a:latin typeface="Calibri" pitchFamily="34" charset="0"/>
              </a:rPr>
              <a:t/>
            </a:r>
            <a:br>
              <a:rPr lang="ru-RU" sz="1400">
                <a:solidFill>
                  <a:schemeClr val="tx2"/>
                </a:solidFill>
                <a:latin typeface="Calibri" pitchFamily="34" charset="0"/>
              </a:rPr>
            </a:br>
            <a:r>
              <a:rPr lang="ru-RU" sz="1400">
                <a:solidFill>
                  <a:schemeClr val="tx2"/>
                </a:solidFill>
                <a:effectLst>
                  <a:outerShdw blurRad="38100" dist="38100" dir="2700000" algn="tl">
                    <a:srgbClr val="C0C0C0"/>
                  </a:outerShdw>
                </a:effectLst>
                <a:latin typeface="Calibri" pitchFamily="34" charset="0"/>
              </a:rPr>
              <a:t/>
            </a:r>
            <a:br>
              <a:rPr lang="ru-RU" sz="1400">
                <a:solidFill>
                  <a:schemeClr val="tx2"/>
                </a:solidFill>
                <a:effectLst>
                  <a:outerShdw blurRad="38100" dist="38100" dir="2700000" algn="tl">
                    <a:srgbClr val="C0C0C0"/>
                  </a:outerShdw>
                </a:effectLst>
                <a:latin typeface="Calibri" pitchFamily="34" charset="0"/>
              </a:rPr>
            </a:br>
            <a:r>
              <a:rPr lang="ru-RU">
                <a:solidFill>
                  <a:srgbClr val="3C77EC"/>
                </a:solidFill>
                <a:latin typeface="Calibri" pitchFamily="34" charset="0"/>
              </a:rPr>
              <a:t>Непротиворечивость информации</a:t>
            </a:r>
            <a:r>
              <a:rPr lang="ru-RU">
                <a:solidFill>
                  <a:srgbClr val="66FF33"/>
                </a:solidFill>
                <a:effectLst>
                  <a:outerShdw blurRad="38100" dist="38100" dir="2700000" algn="tl">
                    <a:srgbClr val="C0C0C0"/>
                  </a:outerShdw>
                </a:effectLst>
                <a:latin typeface="Calibri" pitchFamily="34" charset="0"/>
              </a:rPr>
              <a:t/>
            </a:r>
            <a:br>
              <a:rPr lang="ru-RU">
                <a:solidFill>
                  <a:srgbClr val="66FF33"/>
                </a:solidFill>
                <a:effectLst>
                  <a:outerShdw blurRad="38100" dist="38100" dir="2700000" algn="tl">
                    <a:srgbClr val="C0C0C0"/>
                  </a:outerShdw>
                </a:effectLst>
                <a:latin typeface="Calibri" pitchFamily="34" charset="0"/>
              </a:rPr>
            </a:br>
            <a:r>
              <a:rPr lang="ru-RU" sz="1400">
                <a:latin typeface="Calibri" pitchFamily="34" charset="0"/>
              </a:rPr>
              <a:t>Следует из задач единого информационного пространства и означает, что в базе данных не должно быть любых частей информации, которая противоречит друг другу.</a:t>
            </a:r>
            <a:r>
              <a:rPr lang="ru-RU" sz="1400">
                <a:solidFill>
                  <a:schemeClr val="tx2"/>
                </a:solidFill>
                <a:latin typeface="Calibri" pitchFamily="34" charset="0"/>
              </a:rPr>
              <a:t/>
            </a:r>
            <a:br>
              <a:rPr lang="ru-RU" sz="1400">
                <a:solidFill>
                  <a:schemeClr val="tx2"/>
                </a:solidFill>
                <a:latin typeface="Calibri" pitchFamily="34" charset="0"/>
              </a:rPr>
            </a:br>
            <a:r>
              <a:rPr lang="ru-RU" sz="1400">
                <a:solidFill>
                  <a:schemeClr val="tx2"/>
                </a:solidFill>
                <a:effectLst>
                  <a:outerShdw blurRad="38100" dist="38100" dir="2700000" algn="tl">
                    <a:srgbClr val="C0C0C0"/>
                  </a:outerShdw>
                </a:effectLst>
                <a:latin typeface="Calibri" pitchFamily="34" charset="0"/>
              </a:rPr>
              <a:t/>
            </a:r>
            <a:br>
              <a:rPr lang="ru-RU" sz="1400">
                <a:solidFill>
                  <a:schemeClr val="tx2"/>
                </a:solidFill>
                <a:effectLst>
                  <a:outerShdw blurRad="38100" dist="38100" dir="2700000" algn="tl">
                    <a:srgbClr val="C0C0C0"/>
                  </a:outerShdw>
                </a:effectLst>
                <a:latin typeface="Calibri" pitchFamily="34" charset="0"/>
              </a:rPr>
            </a:br>
            <a:r>
              <a:rPr lang="ru-RU">
                <a:solidFill>
                  <a:srgbClr val="3C77EC"/>
                </a:solidFill>
                <a:latin typeface="Calibri" pitchFamily="34" charset="0"/>
              </a:rPr>
              <a:t>Отсутствие дублирования информации</a:t>
            </a:r>
            <a:r>
              <a:rPr lang="ru-RU">
                <a:solidFill>
                  <a:srgbClr val="66FF33"/>
                </a:solidFill>
                <a:effectLst>
                  <a:outerShdw blurRad="38100" dist="38100" dir="2700000" algn="tl">
                    <a:srgbClr val="C0C0C0"/>
                  </a:outerShdw>
                </a:effectLst>
                <a:latin typeface="Calibri" pitchFamily="34" charset="0"/>
              </a:rPr>
              <a:t/>
            </a:r>
            <a:br>
              <a:rPr lang="ru-RU">
                <a:solidFill>
                  <a:srgbClr val="66FF33"/>
                </a:solidFill>
                <a:effectLst>
                  <a:outerShdw blurRad="38100" dist="38100" dir="2700000" algn="tl">
                    <a:srgbClr val="C0C0C0"/>
                  </a:outerShdw>
                </a:effectLst>
                <a:latin typeface="Calibri" pitchFamily="34" charset="0"/>
              </a:rPr>
            </a:br>
            <a:r>
              <a:rPr lang="ru-RU">
                <a:solidFill>
                  <a:srgbClr val="66FF33"/>
                </a:solidFill>
                <a:effectLst>
                  <a:outerShdw blurRad="38100" dist="38100" dir="2700000" algn="tl">
                    <a:srgbClr val="C0C0C0"/>
                  </a:outerShdw>
                </a:effectLst>
                <a:latin typeface="Calibri" pitchFamily="34" charset="0"/>
              </a:rPr>
              <a:t/>
            </a:r>
            <a:br>
              <a:rPr lang="ru-RU">
                <a:solidFill>
                  <a:srgbClr val="66FF33"/>
                </a:solidFill>
                <a:effectLst>
                  <a:outerShdw blurRad="38100" dist="38100" dir="2700000" algn="tl">
                    <a:srgbClr val="C0C0C0"/>
                  </a:outerShdw>
                </a:effectLst>
                <a:latin typeface="Calibri" pitchFamily="34" charset="0"/>
              </a:rPr>
            </a:br>
            <a:r>
              <a:rPr lang="ru-RU">
                <a:solidFill>
                  <a:srgbClr val="3C77EC"/>
                </a:solidFill>
                <a:latin typeface="Calibri" pitchFamily="34" charset="0"/>
              </a:rPr>
              <a:t>Распределение выполняемых операций</a:t>
            </a:r>
            <a:r>
              <a:rPr lang="ru-RU">
                <a:solidFill>
                  <a:srgbClr val="66FF33"/>
                </a:solidFill>
                <a:effectLst>
                  <a:outerShdw blurRad="38100" dist="38100" dir="2700000" algn="tl">
                    <a:srgbClr val="C0C0C0"/>
                  </a:outerShdw>
                </a:effectLst>
                <a:latin typeface="Calibri" pitchFamily="34" charset="0"/>
              </a:rPr>
              <a:t/>
            </a:r>
            <a:br>
              <a:rPr lang="ru-RU">
                <a:solidFill>
                  <a:srgbClr val="66FF33"/>
                </a:solidFill>
                <a:effectLst>
                  <a:outerShdw blurRad="38100" dist="38100" dir="2700000" algn="tl">
                    <a:srgbClr val="C0C0C0"/>
                  </a:outerShdw>
                </a:effectLst>
                <a:latin typeface="Calibri" pitchFamily="34" charset="0"/>
              </a:rPr>
            </a:br>
            <a:r>
              <a:rPr lang="ru-RU" sz="1400">
                <a:latin typeface="Calibri" pitchFamily="34" charset="0"/>
              </a:rPr>
              <a:t>Любая операция, которая требует участия нескольких подразделений должно быть технически реализована именно таким способом. Действие, инициированное одним подразделением должно передаваться другим по цепочке взаимодействий.</a:t>
            </a:r>
            <a:r>
              <a:rPr lang="ru-RU" sz="1400">
                <a:solidFill>
                  <a:schemeClr val="tx2"/>
                </a:solidFill>
                <a:effectLst>
                  <a:outerShdw blurRad="38100" dist="38100" dir="2700000" algn="tl">
                    <a:srgbClr val="C0C0C0"/>
                  </a:outerShdw>
                </a:effectLst>
                <a:latin typeface="Calibri" pitchFamily="34" charset="0"/>
              </a:rPr>
              <a:t/>
            </a:r>
            <a:br>
              <a:rPr lang="ru-RU" sz="1400">
                <a:solidFill>
                  <a:schemeClr val="tx2"/>
                </a:solidFill>
                <a:effectLst>
                  <a:outerShdw blurRad="38100" dist="38100" dir="2700000" algn="tl">
                    <a:srgbClr val="C0C0C0"/>
                  </a:outerShdw>
                </a:effectLst>
                <a:latin typeface="Calibri" pitchFamily="34" charset="0"/>
              </a:rPr>
            </a:br>
            <a:r>
              <a:rPr lang="ru-RU" sz="1400">
                <a:solidFill>
                  <a:schemeClr val="tx2"/>
                </a:solidFill>
                <a:effectLst>
                  <a:outerShdw blurRad="38100" dist="38100" dir="2700000" algn="tl">
                    <a:srgbClr val="C0C0C0"/>
                  </a:outerShdw>
                </a:effectLst>
                <a:latin typeface="Calibri" pitchFamily="34" charset="0"/>
              </a:rPr>
              <a:t/>
            </a:r>
            <a:br>
              <a:rPr lang="ru-RU" sz="1400">
                <a:solidFill>
                  <a:schemeClr val="tx2"/>
                </a:solidFill>
                <a:effectLst>
                  <a:outerShdw blurRad="38100" dist="38100" dir="2700000" algn="tl">
                    <a:srgbClr val="C0C0C0"/>
                  </a:outerShdw>
                </a:effectLst>
                <a:latin typeface="Calibri" pitchFamily="34" charset="0"/>
              </a:rPr>
            </a:br>
            <a:r>
              <a:rPr lang="ru-RU">
                <a:solidFill>
                  <a:srgbClr val="3C77EC"/>
                </a:solidFill>
                <a:latin typeface="Calibri" pitchFamily="34" charset="0"/>
              </a:rPr>
              <a:t>Оперативность информации</a:t>
            </a:r>
            <a:r>
              <a:rPr lang="ru-RU">
                <a:solidFill>
                  <a:srgbClr val="66FF33"/>
                </a:solidFill>
                <a:effectLst>
                  <a:outerShdw blurRad="38100" dist="38100" dir="2700000" algn="tl">
                    <a:srgbClr val="C0C0C0"/>
                  </a:outerShdw>
                </a:effectLst>
                <a:latin typeface="Calibri" pitchFamily="34" charset="0"/>
              </a:rPr>
              <a:t/>
            </a:r>
            <a:br>
              <a:rPr lang="ru-RU">
                <a:solidFill>
                  <a:srgbClr val="66FF33"/>
                </a:solidFill>
                <a:effectLst>
                  <a:outerShdw blurRad="38100" dist="38100" dir="2700000" algn="tl">
                    <a:srgbClr val="C0C0C0"/>
                  </a:outerShdw>
                </a:effectLst>
                <a:latin typeface="Calibri" pitchFamily="34" charset="0"/>
              </a:rPr>
            </a:br>
            <a:r>
              <a:rPr lang="ru-RU" sz="1400">
                <a:latin typeface="Calibri" pitchFamily="34" charset="0"/>
              </a:rPr>
              <a:t>Оперативность информации должна быть не реже 1 раза в сутки.</a:t>
            </a:r>
            <a:br>
              <a:rPr lang="ru-RU" sz="1400">
                <a:latin typeface="Calibri" pitchFamily="34" charset="0"/>
              </a:rPr>
            </a:br>
            <a:r>
              <a:rPr lang="ru-RU" sz="1400">
                <a:solidFill>
                  <a:schemeClr val="tx2"/>
                </a:solidFill>
                <a:effectLst>
                  <a:outerShdw blurRad="38100" dist="38100" dir="2700000" algn="tl">
                    <a:srgbClr val="C0C0C0"/>
                  </a:outerShdw>
                </a:effectLst>
                <a:latin typeface="Calibri" pitchFamily="34" charset="0"/>
              </a:rPr>
              <a:t/>
            </a:r>
            <a:br>
              <a:rPr lang="ru-RU" sz="1400">
                <a:solidFill>
                  <a:schemeClr val="tx2"/>
                </a:solidFill>
                <a:effectLst>
                  <a:outerShdw blurRad="38100" dist="38100" dir="2700000" algn="tl">
                    <a:srgbClr val="C0C0C0"/>
                  </a:outerShdw>
                </a:effectLst>
                <a:latin typeface="Calibri" pitchFamily="34" charset="0"/>
              </a:rPr>
            </a:br>
            <a:r>
              <a:rPr lang="ru-RU">
                <a:solidFill>
                  <a:srgbClr val="3C77EC"/>
                </a:solidFill>
                <a:latin typeface="Calibri" pitchFamily="34" charset="0"/>
              </a:rPr>
              <a:t>Информационная полнота</a:t>
            </a:r>
            <a:r>
              <a:rPr lang="ru-RU">
                <a:solidFill>
                  <a:srgbClr val="66FF33"/>
                </a:solidFill>
                <a:effectLst>
                  <a:outerShdw blurRad="38100" dist="38100" dir="2700000" algn="tl">
                    <a:srgbClr val="C0C0C0"/>
                  </a:outerShdw>
                </a:effectLst>
                <a:latin typeface="Calibri" pitchFamily="34" charset="0"/>
              </a:rPr>
              <a:t/>
            </a:r>
            <a:br>
              <a:rPr lang="ru-RU">
                <a:solidFill>
                  <a:srgbClr val="66FF33"/>
                </a:solidFill>
                <a:effectLst>
                  <a:outerShdw blurRad="38100" dist="38100" dir="2700000" algn="tl">
                    <a:srgbClr val="C0C0C0"/>
                  </a:outerShdw>
                </a:effectLst>
                <a:latin typeface="Calibri" pitchFamily="34" charset="0"/>
              </a:rPr>
            </a:br>
            <a:r>
              <a:rPr lang="ru-RU" sz="1400">
                <a:latin typeface="Calibri" pitchFamily="34" charset="0"/>
              </a:rPr>
              <a:t>Состав и структура информации должна обеспечивать выполнение всех существующих на данный момент в Энергосбыте, электросетевых предприятиях и СО задач. Или должна обеспечивать принципиальную возможность решения всех этих задач.</a:t>
            </a: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4" name="Rectangle 8"/>
          <p:cNvSpPr>
            <a:spLocks noChangeArrowheads="1"/>
          </p:cNvSpPr>
          <p:nvPr/>
        </p:nvSpPr>
        <p:spPr bwMode="auto">
          <a:xfrm>
            <a:off x="4443413" y="1125538"/>
            <a:ext cx="4224337" cy="923925"/>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algn="ctr" eaLnBrk="0" hangingPunct="0">
              <a:defRPr/>
            </a:pPr>
            <a:r>
              <a:rPr lang="ru-RU">
                <a:latin typeface="+mn-lt"/>
              </a:rPr>
              <a:t>Однолинейная схема электрических соединений системы электроснабжения предприятия, подстанции или фидера</a:t>
            </a:r>
          </a:p>
        </p:txBody>
      </p:sp>
      <p:sp>
        <p:nvSpPr>
          <p:cNvPr id="9225" name="Rectangle 9"/>
          <p:cNvSpPr>
            <a:spLocks noChangeArrowheads="1"/>
          </p:cNvSpPr>
          <p:nvPr/>
        </p:nvSpPr>
        <p:spPr bwMode="auto">
          <a:xfrm>
            <a:off x="395288" y="188913"/>
            <a:ext cx="8126412" cy="64611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tIns="76176" bIns="76176" anchor="ctr">
            <a:spAutoFit/>
          </a:bodyPr>
          <a:lstStyle/>
          <a:p>
            <a:pPr eaLnBrk="0" hangingPunct="0">
              <a:defRPr/>
            </a:pPr>
            <a:r>
              <a:rPr lang="ru-RU" sz="3200" dirty="0">
                <a:latin typeface="+mn-lt"/>
              </a:rPr>
              <a:t>Основные элементы корпоративной системы</a:t>
            </a:r>
          </a:p>
        </p:txBody>
      </p:sp>
      <p:pic>
        <p:nvPicPr>
          <p:cNvPr id="22531" name="Picture 10" descr="P_str3"/>
          <p:cNvPicPr>
            <a:picLocks noChangeAspect="1" noChangeArrowheads="1"/>
          </p:cNvPicPr>
          <p:nvPr/>
        </p:nvPicPr>
        <p:blipFill>
          <a:blip r:embed="rId2" cstate="print"/>
          <a:srcRect/>
          <a:stretch>
            <a:fillRect/>
          </a:stretch>
        </p:blipFill>
        <p:spPr bwMode="auto">
          <a:xfrm>
            <a:off x="220663" y="2349500"/>
            <a:ext cx="3646487" cy="2598738"/>
          </a:xfrm>
          <a:prstGeom prst="rect">
            <a:avLst/>
          </a:prstGeom>
          <a:noFill/>
          <a:ln w="9525">
            <a:noFill/>
            <a:miter lim="800000"/>
            <a:headEnd/>
            <a:tailEnd/>
          </a:ln>
        </p:spPr>
      </p:pic>
      <p:sp>
        <p:nvSpPr>
          <p:cNvPr id="9227" name="Rectangle 11"/>
          <p:cNvSpPr>
            <a:spLocks noChangeArrowheads="1"/>
          </p:cNvSpPr>
          <p:nvPr/>
        </p:nvSpPr>
        <p:spPr bwMode="auto">
          <a:xfrm>
            <a:off x="347663" y="1212850"/>
            <a:ext cx="3392487" cy="646113"/>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algn="ctr" eaLnBrk="0" hangingPunct="0">
              <a:defRPr/>
            </a:pPr>
            <a:r>
              <a:rPr lang="ru-RU">
                <a:latin typeface="+mn-lt"/>
              </a:rPr>
              <a:t>Структурная или диспетчерская схема электрической сети </a:t>
            </a:r>
          </a:p>
        </p:txBody>
      </p:sp>
      <p:pic>
        <p:nvPicPr>
          <p:cNvPr id="22533" name="Picture 12" descr="P_str1"/>
          <p:cNvPicPr>
            <a:picLocks noChangeAspect="1" noChangeArrowheads="1"/>
          </p:cNvPicPr>
          <p:nvPr/>
        </p:nvPicPr>
        <p:blipFill>
          <a:blip r:embed="rId3" cstate="print"/>
          <a:srcRect/>
          <a:stretch>
            <a:fillRect/>
          </a:stretch>
        </p:blipFill>
        <p:spPr bwMode="auto">
          <a:xfrm>
            <a:off x="4187825" y="2349500"/>
            <a:ext cx="4762500" cy="33877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8" name="Rectangle 4"/>
          <p:cNvSpPr>
            <a:spLocks noChangeArrowheads="1"/>
          </p:cNvSpPr>
          <p:nvPr/>
        </p:nvSpPr>
        <p:spPr bwMode="auto">
          <a:xfrm>
            <a:off x="539750" y="0"/>
            <a:ext cx="8339138" cy="646113"/>
          </a:xfrm>
          <a:prstGeom prst="rect">
            <a:avLst/>
          </a:prstGeom>
          <a:noFill/>
          <a:ln w="9525">
            <a:noFill/>
            <a:miter lim="800000"/>
            <a:headEnd/>
            <a:tailEnd/>
          </a:ln>
          <a:effectLst>
            <a:prstShdw prst="shdw17" dist="17961" dir="2700000">
              <a:schemeClr val="accent1">
                <a:gamma/>
                <a:shade val="60000"/>
                <a:invGamma/>
              </a:schemeClr>
            </a:prstShdw>
          </a:effectLst>
        </p:spPr>
        <p:txBody>
          <a:bodyPr wrap="none" tIns="76176" bIns="76176" anchor="ctr">
            <a:spAutoFit/>
          </a:bodyPr>
          <a:lstStyle/>
          <a:p>
            <a:pPr eaLnBrk="0" hangingPunct="0">
              <a:defRPr/>
            </a:pPr>
            <a:r>
              <a:rPr lang="ru-RU" sz="3200" dirty="0">
                <a:latin typeface="+mn-lt"/>
              </a:rPr>
              <a:t>Основные элементы корпоративной системы</a:t>
            </a:r>
          </a:p>
        </p:txBody>
      </p:sp>
      <p:sp>
        <p:nvSpPr>
          <p:cNvPr id="98309" name="Rectangle 5"/>
          <p:cNvSpPr>
            <a:spLocks noChangeArrowheads="1"/>
          </p:cNvSpPr>
          <p:nvPr/>
        </p:nvSpPr>
        <p:spPr bwMode="auto">
          <a:xfrm>
            <a:off x="284163" y="908050"/>
            <a:ext cx="3351212" cy="5354638"/>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eaLnBrk="0" hangingPunct="0">
              <a:buFont typeface="Symbol" pitchFamily="18" charset="2"/>
              <a:buNone/>
              <a:tabLst>
                <a:tab pos="457200" algn="l"/>
              </a:tabLst>
              <a:defRPr/>
            </a:pPr>
            <a:r>
              <a:rPr lang="ru-RU" b="1" dirty="0">
                <a:latin typeface="+mn-lt"/>
              </a:rPr>
              <a:t>Внешние источники</a:t>
            </a:r>
            <a:r>
              <a:rPr lang="ru-RU" dirty="0">
                <a:latin typeface="+mn-lt"/>
              </a:rPr>
              <a:t> получения периодической</a:t>
            </a:r>
            <a:r>
              <a:rPr lang="en-US" dirty="0">
                <a:latin typeface="+mn-lt"/>
              </a:rPr>
              <a:t> (</a:t>
            </a:r>
            <a:r>
              <a:rPr lang="ru-RU" dirty="0">
                <a:latin typeface="+mn-lt"/>
              </a:rPr>
              <a:t>в режиме </a:t>
            </a:r>
            <a:r>
              <a:rPr lang="en-US" dirty="0">
                <a:latin typeface="+mn-lt"/>
              </a:rPr>
              <a:t>on-line)</a:t>
            </a:r>
            <a:r>
              <a:rPr lang="ru-RU" dirty="0">
                <a:latin typeface="+mn-lt"/>
              </a:rPr>
              <a:t> и справочной информации</a:t>
            </a:r>
          </a:p>
          <a:p>
            <a:pPr eaLnBrk="0" hangingPunct="0">
              <a:buFont typeface="Symbol" pitchFamily="18" charset="2"/>
              <a:buNone/>
              <a:tabLst>
                <a:tab pos="457200" algn="l"/>
              </a:tabLst>
              <a:defRPr/>
            </a:pPr>
            <a:endParaRPr lang="en-US" dirty="0">
              <a:latin typeface="+mn-lt"/>
            </a:endParaRPr>
          </a:p>
          <a:p>
            <a:pPr eaLnBrk="0" hangingPunct="0">
              <a:buFont typeface="Symbol" pitchFamily="18" charset="2"/>
              <a:buChar char=""/>
              <a:tabLst>
                <a:tab pos="457200" algn="l"/>
              </a:tabLst>
              <a:defRPr/>
            </a:pPr>
            <a:r>
              <a:rPr lang="en-US" dirty="0">
                <a:latin typeface="+mn-lt"/>
              </a:rPr>
              <a:t> </a:t>
            </a:r>
            <a:r>
              <a:rPr lang="ru-RU" dirty="0">
                <a:latin typeface="+mn-lt"/>
              </a:rPr>
              <a:t>база данных </a:t>
            </a:r>
            <a:r>
              <a:rPr lang="ru-RU" dirty="0" err="1">
                <a:latin typeface="+mn-lt"/>
              </a:rPr>
              <a:t>ОИКа</a:t>
            </a:r>
            <a:r>
              <a:rPr lang="ru-RU" dirty="0">
                <a:latin typeface="+mn-lt"/>
              </a:rPr>
              <a:t> (оперативное положение коммутационных аппаратов, данные о параметрах режима </a:t>
            </a:r>
            <a:r>
              <a:rPr lang="en-US" dirty="0">
                <a:latin typeface="+mn-lt"/>
              </a:rPr>
              <a:t>P,Q,U,I</a:t>
            </a:r>
            <a:r>
              <a:rPr lang="ru-RU" dirty="0">
                <a:latin typeface="+mn-lt"/>
              </a:rPr>
              <a:t>); </a:t>
            </a:r>
          </a:p>
          <a:p>
            <a:pPr eaLnBrk="0" hangingPunct="0">
              <a:tabLst>
                <a:tab pos="457200" algn="l"/>
              </a:tabLst>
              <a:defRPr/>
            </a:pPr>
            <a:endParaRPr lang="en-US" dirty="0">
              <a:latin typeface="+mn-lt"/>
            </a:endParaRPr>
          </a:p>
          <a:p>
            <a:pPr eaLnBrk="0" hangingPunct="0">
              <a:buFont typeface="Symbol" pitchFamily="18" charset="2"/>
              <a:buChar char=""/>
              <a:tabLst>
                <a:tab pos="457200" algn="l"/>
              </a:tabLst>
              <a:defRPr/>
            </a:pPr>
            <a:r>
              <a:rPr lang="en-US" dirty="0">
                <a:latin typeface="+mn-lt"/>
              </a:rPr>
              <a:t> </a:t>
            </a:r>
            <a:r>
              <a:rPr lang="ru-RU" dirty="0">
                <a:latin typeface="+mn-lt"/>
              </a:rPr>
              <a:t>база данных финансово-экономической информации (инвентарные номера, износ оборудования, списки оперативного персонала и т.п.);</a:t>
            </a:r>
          </a:p>
          <a:p>
            <a:pPr eaLnBrk="0" hangingPunct="0">
              <a:tabLst>
                <a:tab pos="457200" algn="l"/>
              </a:tabLst>
              <a:defRPr/>
            </a:pPr>
            <a:r>
              <a:rPr lang="ru-RU" dirty="0">
                <a:latin typeface="+mn-lt"/>
              </a:rPr>
              <a:t> </a:t>
            </a:r>
            <a:endParaRPr lang="en-US" dirty="0">
              <a:latin typeface="+mn-lt"/>
            </a:endParaRPr>
          </a:p>
          <a:p>
            <a:pPr eaLnBrk="0" hangingPunct="0">
              <a:buFont typeface="Symbol" pitchFamily="18" charset="2"/>
              <a:buChar char=""/>
              <a:tabLst>
                <a:tab pos="457200" algn="l"/>
              </a:tabLst>
              <a:defRPr/>
            </a:pPr>
            <a:r>
              <a:rPr lang="en-US" dirty="0">
                <a:latin typeface="+mn-lt"/>
              </a:rPr>
              <a:t> </a:t>
            </a:r>
            <a:r>
              <a:rPr lang="ru-RU" dirty="0">
                <a:latin typeface="+mn-lt"/>
              </a:rPr>
              <a:t>база данных «</a:t>
            </a:r>
            <a:r>
              <a:rPr lang="ru-RU" dirty="0" err="1">
                <a:latin typeface="+mn-lt"/>
              </a:rPr>
              <a:t>Энергосбыта</a:t>
            </a:r>
            <a:r>
              <a:rPr lang="ru-RU" dirty="0">
                <a:latin typeface="+mn-lt"/>
              </a:rPr>
              <a:t>» (информация о показаниях счетчиков на ПС).</a:t>
            </a:r>
          </a:p>
        </p:txBody>
      </p:sp>
      <p:sp>
        <p:nvSpPr>
          <p:cNvPr id="98314" name="Rectangle 10"/>
          <p:cNvSpPr>
            <a:spLocks noChangeArrowheads="1"/>
          </p:cNvSpPr>
          <p:nvPr/>
        </p:nvSpPr>
        <p:spPr bwMode="auto">
          <a:xfrm>
            <a:off x="6613525" y="1268413"/>
            <a:ext cx="2178050" cy="80010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tIns="76176" bIns="76176" anchor="ctr">
            <a:spAutoFit/>
          </a:bodyPr>
          <a:lstStyle/>
          <a:p>
            <a:pPr algn="ctr" eaLnBrk="0" hangingPunct="0">
              <a:defRPr/>
            </a:pPr>
            <a:r>
              <a:rPr lang="ru-RU" sz="1400" b="1" dirty="0">
                <a:latin typeface="+mn-lt"/>
              </a:rPr>
              <a:t>Положение выключателя</a:t>
            </a:r>
          </a:p>
          <a:p>
            <a:pPr algn="ctr" eaLnBrk="0" hangingPunct="0">
              <a:defRPr/>
            </a:pPr>
            <a:r>
              <a:rPr lang="ru-RU" sz="1400" b="1" dirty="0">
                <a:latin typeface="+mn-lt"/>
              </a:rPr>
              <a:t>Зеленый – включено</a:t>
            </a:r>
          </a:p>
          <a:p>
            <a:pPr algn="ctr" eaLnBrk="0" hangingPunct="0">
              <a:defRPr/>
            </a:pPr>
            <a:r>
              <a:rPr lang="ru-RU" sz="1400" b="1" dirty="0">
                <a:latin typeface="+mn-lt"/>
              </a:rPr>
              <a:t>Красный - отключено</a:t>
            </a:r>
            <a:endParaRPr lang="ru-RU" sz="1400" dirty="0">
              <a:latin typeface="+mn-lt"/>
            </a:endParaRPr>
          </a:p>
        </p:txBody>
      </p:sp>
      <p:sp>
        <p:nvSpPr>
          <p:cNvPr id="98315" name="Rectangle 11"/>
          <p:cNvSpPr>
            <a:spLocks noChangeArrowheads="1"/>
          </p:cNvSpPr>
          <p:nvPr/>
        </p:nvSpPr>
        <p:spPr bwMode="auto">
          <a:xfrm>
            <a:off x="6613525" y="2239963"/>
            <a:ext cx="2492375" cy="64611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tIns="76176" bIns="76176" anchor="ctr">
            <a:spAutoFit/>
          </a:bodyPr>
          <a:lstStyle/>
          <a:p>
            <a:pPr algn="ctr" eaLnBrk="0" hangingPunct="0">
              <a:defRPr/>
            </a:pPr>
            <a:r>
              <a:rPr lang="ru-RU" sz="1600" b="1" dirty="0">
                <a:solidFill>
                  <a:schemeClr val="tx2"/>
                </a:solidFill>
                <a:latin typeface="+mn-lt"/>
              </a:rPr>
              <a:t>Значения </a:t>
            </a:r>
            <a:r>
              <a:rPr lang="ru-RU" sz="1600" b="1" dirty="0" err="1">
                <a:solidFill>
                  <a:schemeClr val="tx2"/>
                </a:solidFill>
                <a:latin typeface="+mn-lt"/>
              </a:rPr>
              <a:t>тока,мощности</a:t>
            </a:r>
            <a:r>
              <a:rPr lang="ru-RU" sz="1600" b="1" dirty="0">
                <a:solidFill>
                  <a:schemeClr val="tx2"/>
                </a:solidFill>
                <a:latin typeface="+mn-lt"/>
              </a:rPr>
              <a:t>,</a:t>
            </a:r>
          </a:p>
          <a:p>
            <a:pPr algn="ctr" eaLnBrk="0" hangingPunct="0">
              <a:defRPr/>
            </a:pPr>
            <a:r>
              <a:rPr lang="ru-RU" sz="1600" b="1" dirty="0">
                <a:solidFill>
                  <a:schemeClr val="tx2"/>
                </a:solidFill>
                <a:latin typeface="+mn-lt"/>
              </a:rPr>
              <a:t>напряжения</a:t>
            </a:r>
          </a:p>
        </p:txBody>
      </p:sp>
      <p:sp>
        <p:nvSpPr>
          <p:cNvPr id="23557" name="Line 13"/>
          <p:cNvSpPr>
            <a:spLocks noChangeShapeType="1"/>
          </p:cNvSpPr>
          <p:nvPr/>
        </p:nvSpPr>
        <p:spPr bwMode="auto">
          <a:xfrm flipH="1">
            <a:off x="4572000" y="1700213"/>
            <a:ext cx="2112963" cy="2089150"/>
          </a:xfrm>
          <a:prstGeom prst="line">
            <a:avLst/>
          </a:prstGeom>
          <a:noFill/>
          <a:ln w="3175">
            <a:solidFill>
              <a:srgbClr val="FF0000"/>
            </a:solidFill>
            <a:prstDash val="dash"/>
            <a:round/>
            <a:headEnd/>
            <a:tailEnd type="triangle" w="med" len="med"/>
          </a:ln>
          <a:effectLst>
            <a:prstShdw prst="shdw17" dist="17961" dir="2700000">
              <a:srgbClr val="990000"/>
            </a:prstShdw>
          </a:effectLst>
        </p:spPr>
        <p:txBody>
          <a:bodyPr/>
          <a:lstStyle/>
          <a:p>
            <a:endParaRPr lang="ru-RU"/>
          </a:p>
        </p:txBody>
      </p:sp>
      <p:sp>
        <p:nvSpPr>
          <p:cNvPr id="98318" name="Rectangle 14"/>
          <p:cNvSpPr>
            <a:spLocks noChangeArrowheads="1"/>
          </p:cNvSpPr>
          <p:nvPr/>
        </p:nvSpPr>
        <p:spPr bwMode="auto">
          <a:xfrm>
            <a:off x="6813550" y="4076700"/>
            <a:ext cx="1971675" cy="40005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tIns="76176" bIns="76176" anchor="ctr">
            <a:spAutoFit/>
          </a:bodyPr>
          <a:lstStyle/>
          <a:p>
            <a:pPr algn="ctr" eaLnBrk="0" hangingPunct="0">
              <a:defRPr/>
            </a:pPr>
            <a:r>
              <a:rPr lang="ru-RU" sz="1600" b="1" dirty="0">
                <a:solidFill>
                  <a:schemeClr val="tx2"/>
                </a:solidFill>
                <a:latin typeface="+mn-lt"/>
              </a:rPr>
              <a:t>Показания счетчика</a:t>
            </a:r>
          </a:p>
        </p:txBody>
      </p:sp>
      <p:pic>
        <p:nvPicPr>
          <p:cNvPr id="23559" name="Picture 16" descr="ЭПП_2"/>
          <p:cNvPicPr>
            <a:picLocks noChangeAspect="1" noChangeArrowheads="1"/>
          </p:cNvPicPr>
          <p:nvPr/>
        </p:nvPicPr>
        <p:blipFill>
          <a:blip r:embed="rId2" cstate="print"/>
          <a:srcRect l="36055" t="14511"/>
          <a:stretch>
            <a:fillRect/>
          </a:stretch>
        </p:blipFill>
        <p:spPr bwMode="auto">
          <a:xfrm>
            <a:off x="3484563" y="981075"/>
            <a:ext cx="2949575" cy="5349875"/>
          </a:xfrm>
          <a:prstGeom prst="rect">
            <a:avLst/>
          </a:prstGeom>
          <a:noFill/>
          <a:ln w="9525">
            <a:noFill/>
            <a:miter lim="800000"/>
            <a:headEnd/>
            <a:tailEnd/>
          </a:ln>
        </p:spPr>
      </p:pic>
      <p:sp>
        <p:nvSpPr>
          <p:cNvPr id="23560" name="Line 17"/>
          <p:cNvSpPr>
            <a:spLocks noChangeShapeType="1"/>
          </p:cNvSpPr>
          <p:nvPr/>
        </p:nvSpPr>
        <p:spPr bwMode="auto">
          <a:xfrm flipH="1">
            <a:off x="4379913" y="1700213"/>
            <a:ext cx="2305050" cy="2305050"/>
          </a:xfrm>
          <a:prstGeom prst="line">
            <a:avLst/>
          </a:prstGeom>
          <a:noFill/>
          <a:ln w="3175">
            <a:solidFill>
              <a:srgbClr val="FF0000"/>
            </a:solidFill>
            <a:prstDash val="dash"/>
            <a:round/>
            <a:headEnd/>
            <a:tailEnd type="triangle" w="med" len="med"/>
          </a:ln>
          <a:effectLst>
            <a:prstShdw prst="shdw17" dist="17961" dir="2700000">
              <a:srgbClr val="990000"/>
            </a:prstShdw>
          </a:effectLst>
        </p:spPr>
        <p:txBody>
          <a:bodyPr/>
          <a:lstStyle/>
          <a:p>
            <a:endParaRPr lang="ru-RU"/>
          </a:p>
        </p:txBody>
      </p:sp>
      <p:sp>
        <p:nvSpPr>
          <p:cNvPr id="23561" name="Line 18"/>
          <p:cNvSpPr>
            <a:spLocks noChangeShapeType="1"/>
          </p:cNvSpPr>
          <p:nvPr/>
        </p:nvSpPr>
        <p:spPr bwMode="auto">
          <a:xfrm flipH="1">
            <a:off x="4700588" y="1700213"/>
            <a:ext cx="1984375" cy="0"/>
          </a:xfrm>
          <a:prstGeom prst="line">
            <a:avLst/>
          </a:prstGeom>
          <a:noFill/>
          <a:ln w="3175">
            <a:solidFill>
              <a:srgbClr val="008000"/>
            </a:solidFill>
            <a:prstDash val="dash"/>
            <a:round/>
            <a:headEnd/>
            <a:tailEnd type="arrow" w="sm" len="med"/>
          </a:ln>
          <a:effectLst>
            <a:prstShdw prst="shdw17" dist="17961" dir="2700000">
              <a:srgbClr val="004D00"/>
            </a:prstShdw>
          </a:effectLst>
        </p:spPr>
        <p:txBody>
          <a:bodyPr/>
          <a:lstStyle/>
          <a:p>
            <a:endParaRPr lang="ru-RU"/>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9" name="Rectangle 7"/>
          <p:cNvSpPr>
            <a:spLocks noChangeArrowheads="1"/>
          </p:cNvSpPr>
          <p:nvPr/>
        </p:nvSpPr>
        <p:spPr bwMode="auto">
          <a:xfrm>
            <a:off x="611188" y="0"/>
            <a:ext cx="8128000" cy="646113"/>
          </a:xfrm>
          <a:prstGeom prst="rect">
            <a:avLst/>
          </a:prstGeom>
          <a:noFill/>
          <a:ln w="9525">
            <a:noFill/>
            <a:miter lim="800000"/>
            <a:headEnd/>
            <a:tailEnd/>
          </a:ln>
          <a:effectLst>
            <a:prstShdw prst="shdw17" dist="17961" dir="2700000">
              <a:schemeClr val="accent1">
                <a:gamma/>
                <a:shade val="60000"/>
                <a:invGamma/>
              </a:schemeClr>
            </a:prstShdw>
          </a:effectLst>
        </p:spPr>
        <p:txBody>
          <a:bodyPr wrap="none" tIns="76176" bIns="76176" anchor="ctr">
            <a:spAutoFit/>
          </a:bodyPr>
          <a:lstStyle/>
          <a:p>
            <a:pPr eaLnBrk="0" hangingPunct="0">
              <a:defRPr/>
            </a:pPr>
            <a:r>
              <a:rPr lang="ru-RU" sz="3200" dirty="0">
                <a:latin typeface="+mn-lt"/>
              </a:rPr>
              <a:t>Основные элементы корпоративной системы</a:t>
            </a:r>
          </a:p>
        </p:txBody>
      </p:sp>
      <p:sp>
        <p:nvSpPr>
          <p:cNvPr id="8200" name="Rectangle 8"/>
          <p:cNvSpPr>
            <a:spLocks noChangeArrowheads="1"/>
          </p:cNvSpPr>
          <p:nvPr/>
        </p:nvSpPr>
        <p:spPr bwMode="auto">
          <a:xfrm>
            <a:off x="323850" y="1125538"/>
            <a:ext cx="3519488" cy="5016500"/>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algn="ctr">
              <a:defRPr/>
            </a:pPr>
            <a:endParaRPr lang="ru-RU" sz="2000" dirty="0">
              <a:latin typeface="+mn-lt"/>
            </a:endParaRPr>
          </a:p>
          <a:p>
            <a:pPr>
              <a:defRPr/>
            </a:pPr>
            <a:r>
              <a:rPr lang="ru-RU" sz="2000" b="1" dirty="0">
                <a:latin typeface="+mn-lt"/>
              </a:rPr>
              <a:t>База данных </a:t>
            </a:r>
            <a:r>
              <a:rPr lang="ru-RU" sz="2000" b="1" dirty="0" err="1">
                <a:latin typeface="+mn-lt"/>
              </a:rPr>
              <a:t>электросетевого</a:t>
            </a:r>
            <a:r>
              <a:rPr lang="ru-RU" sz="2000" b="1" dirty="0">
                <a:latin typeface="+mn-lt"/>
              </a:rPr>
              <a:t> оборудования</a:t>
            </a:r>
            <a:r>
              <a:rPr lang="ru-RU" sz="2000" dirty="0">
                <a:latin typeface="+mn-lt"/>
              </a:rPr>
              <a:t> с привязкой к схемам объектов, состоящая из хранилища табличных данных и хранилища схем </a:t>
            </a:r>
            <a:r>
              <a:rPr lang="ru-RU" sz="2000" dirty="0" err="1">
                <a:latin typeface="+mn-lt"/>
              </a:rPr>
              <a:t>обьектов</a:t>
            </a:r>
            <a:r>
              <a:rPr lang="ru-RU" sz="2000" dirty="0">
                <a:latin typeface="+mn-lt"/>
              </a:rPr>
              <a:t> (подстанций, линий, фидеров, вторичных цепей, </a:t>
            </a:r>
            <a:r>
              <a:rPr lang="ru-RU" sz="2000" dirty="0" err="1">
                <a:latin typeface="+mn-lt"/>
              </a:rPr>
              <a:t>поопорные</a:t>
            </a:r>
            <a:r>
              <a:rPr lang="ru-RU" sz="2000" dirty="0">
                <a:latin typeface="+mn-lt"/>
              </a:rPr>
              <a:t> схемы и др.). </a:t>
            </a:r>
          </a:p>
          <a:p>
            <a:pPr>
              <a:defRPr/>
            </a:pPr>
            <a:endParaRPr lang="ru-RU" sz="2000" dirty="0">
              <a:latin typeface="+mn-lt"/>
            </a:endParaRPr>
          </a:p>
          <a:p>
            <a:pPr>
              <a:defRPr/>
            </a:pPr>
            <a:r>
              <a:rPr lang="ru-RU" sz="2000" dirty="0">
                <a:latin typeface="+mn-lt"/>
              </a:rPr>
              <a:t>Однозначное соответствие данных на схеме и в таблицах обеспечивается средствами приложений интеграции схем и базы данных фирмы Модус. </a:t>
            </a:r>
          </a:p>
          <a:p>
            <a:pPr algn="ctr" eaLnBrk="0" hangingPunct="0">
              <a:defRPr/>
            </a:pPr>
            <a:endParaRPr lang="ru-RU" sz="2000" dirty="0">
              <a:latin typeface="+mn-lt"/>
            </a:endParaRPr>
          </a:p>
        </p:txBody>
      </p:sp>
      <p:pic>
        <p:nvPicPr>
          <p:cNvPr id="24579" name="Picture 10" descr="Меню_6"/>
          <p:cNvPicPr>
            <a:picLocks noChangeAspect="1" noChangeArrowheads="1"/>
          </p:cNvPicPr>
          <p:nvPr/>
        </p:nvPicPr>
        <p:blipFill>
          <a:blip r:embed="rId2" cstate="print"/>
          <a:srcRect r="68750" b="38867"/>
          <a:stretch>
            <a:fillRect/>
          </a:stretch>
        </p:blipFill>
        <p:spPr bwMode="auto">
          <a:xfrm>
            <a:off x="4140200" y="765175"/>
            <a:ext cx="1168400" cy="2054225"/>
          </a:xfrm>
          <a:prstGeom prst="rect">
            <a:avLst/>
          </a:prstGeom>
          <a:noFill/>
          <a:ln w="9525">
            <a:noFill/>
            <a:miter lim="800000"/>
            <a:headEnd/>
            <a:tailEnd/>
          </a:ln>
        </p:spPr>
      </p:pic>
      <p:pic>
        <p:nvPicPr>
          <p:cNvPr id="24580" name="Picture 9" descr="P_fid_element1"/>
          <p:cNvPicPr>
            <a:picLocks noChangeAspect="1" noChangeArrowheads="1"/>
          </p:cNvPicPr>
          <p:nvPr/>
        </p:nvPicPr>
        <p:blipFill>
          <a:blip r:embed="rId3" cstate="print"/>
          <a:srcRect l="10028" t="9465" r="8310" b="2881"/>
          <a:stretch>
            <a:fillRect/>
          </a:stretch>
        </p:blipFill>
        <p:spPr bwMode="auto">
          <a:xfrm>
            <a:off x="4211638" y="2924175"/>
            <a:ext cx="4410075" cy="3708400"/>
          </a:xfrm>
          <a:prstGeom prst="rect">
            <a:avLst/>
          </a:prstGeom>
          <a:noFill/>
          <a:ln w="9525">
            <a:noFill/>
            <a:miter lim="800000"/>
            <a:headEnd/>
            <a:tailEnd/>
          </a:ln>
        </p:spPr>
      </p:pic>
      <p:sp>
        <p:nvSpPr>
          <p:cNvPr id="8203" name="Rectangle 11"/>
          <p:cNvSpPr>
            <a:spLocks noChangeArrowheads="1"/>
          </p:cNvSpPr>
          <p:nvPr/>
        </p:nvSpPr>
        <p:spPr bwMode="auto">
          <a:xfrm>
            <a:off x="0" y="1309688"/>
            <a:ext cx="184150" cy="369887"/>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endParaRPr lang="ru-RU">
              <a:latin typeface="+mn-lt"/>
            </a:endParaRPr>
          </a:p>
        </p:txBody>
      </p:sp>
      <p:sp>
        <p:nvSpPr>
          <p:cNvPr id="8204" name="Rectangle 12"/>
          <p:cNvSpPr>
            <a:spLocks noChangeArrowheads="1"/>
          </p:cNvSpPr>
          <p:nvPr/>
        </p:nvSpPr>
        <p:spPr bwMode="auto">
          <a:xfrm>
            <a:off x="0" y="5548313"/>
            <a:ext cx="184150" cy="369887"/>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eaLnBrk="0" hangingPunct="0">
              <a:defRPr/>
            </a:pPr>
            <a:endParaRPr lang="ru-RU">
              <a:latin typeface="+mn-lt"/>
            </a:endParaRPr>
          </a:p>
        </p:txBody>
      </p:sp>
      <p:sp>
        <p:nvSpPr>
          <p:cNvPr id="8205" name="Rectangle 13"/>
          <p:cNvSpPr>
            <a:spLocks noChangeArrowheads="1"/>
          </p:cNvSpPr>
          <p:nvPr/>
        </p:nvSpPr>
        <p:spPr bwMode="auto">
          <a:xfrm>
            <a:off x="5595938" y="1060450"/>
            <a:ext cx="3152775" cy="1477963"/>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eaLnBrk="0" hangingPunct="0">
              <a:defRPr/>
            </a:pPr>
            <a:r>
              <a:rPr lang="ru-RU" dirty="0">
                <a:latin typeface="+mn-lt"/>
              </a:rPr>
              <a:t>Для заполнения параметров элементов, занесенных в НСИ, необходимо выбрать в верхнем списке (окне) нужную марку </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Rectangle 4"/>
          <p:cNvSpPr>
            <a:spLocks noChangeArrowheads="1"/>
          </p:cNvSpPr>
          <p:nvPr/>
        </p:nvSpPr>
        <p:spPr bwMode="auto">
          <a:xfrm>
            <a:off x="611188" y="0"/>
            <a:ext cx="8339137" cy="646113"/>
          </a:xfrm>
          <a:prstGeom prst="rect">
            <a:avLst/>
          </a:prstGeom>
          <a:noFill/>
          <a:ln w="9525">
            <a:noFill/>
            <a:miter lim="800000"/>
            <a:headEnd/>
            <a:tailEnd/>
          </a:ln>
          <a:effectLst>
            <a:prstShdw prst="shdw17" dist="17961" dir="2700000">
              <a:schemeClr val="accent1">
                <a:gamma/>
                <a:shade val="60000"/>
                <a:invGamma/>
              </a:schemeClr>
            </a:prstShdw>
          </a:effectLst>
        </p:spPr>
        <p:txBody>
          <a:bodyPr wrap="none" tIns="76176" bIns="76176" anchor="ctr">
            <a:spAutoFit/>
          </a:bodyPr>
          <a:lstStyle/>
          <a:p>
            <a:pPr eaLnBrk="0" hangingPunct="0">
              <a:defRPr/>
            </a:pPr>
            <a:r>
              <a:rPr lang="ru-RU" sz="3200">
                <a:latin typeface="+mn-lt"/>
              </a:rPr>
              <a:t>Основные элементы корпоративной системы</a:t>
            </a:r>
          </a:p>
        </p:txBody>
      </p:sp>
      <p:sp>
        <p:nvSpPr>
          <p:cNvPr id="102405" name="Rectangle 5"/>
          <p:cNvSpPr>
            <a:spLocks noChangeArrowheads="1"/>
          </p:cNvSpPr>
          <p:nvPr/>
        </p:nvSpPr>
        <p:spPr bwMode="auto">
          <a:xfrm>
            <a:off x="0" y="1628775"/>
            <a:ext cx="2779713" cy="3694113"/>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eaLnBrk="0" hangingPunct="0">
              <a:buFont typeface="Symbol" pitchFamily="18" charset="2"/>
              <a:buNone/>
              <a:tabLst>
                <a:tab pos="457200" algn="l"/>
              </a:tabLst>
              <a:defRPr/>
            </a:pPr>
            <a:r>
              <a:rPr lang="ru-RU" b="1" dirty="0">
                <a:latin typeface="+mn-lt"/>
              </a:rPr>
              <a:t>Запросная система</a:t>
            </a:r>
            <a:r>
              <a:rPr lang="ru-RU" dirty="0">
                <a:latin typeface="+mn-lt"/>
              </a:rPr>
              <a:t> для работы специалистов и руководящих работников, не имеющих специальной подготовки, с базой данных и схемами. </a:t>
            </a:r>
          </a:p>
          <a:p>
            <a:pPr eaLnBrk="0" hangingPunct="0">
              <a:buFont typeface="Symbol" pitchFamily="18" charset="2"/>
              <a:buNone/>
              <a:tabLst>
                <a:tab pos="457200" algn="l"/>
              </a:tabLst>
              <a:defRPr/>
            </a:pPr>
            <a:endParaRPr lang="ru-RU" dirty="0">
              <a:latin typeface="+mn-lt"/>
            </a:endParaRPr>
          </a:p>
          <a:p>
            <a:pPr eaLnBrk="0" hangingPunct="0">
              <a:buFont typeface="Symbol" pitchFamily="18" charset="2"/>
              <a:buNone/>
              <a:tabLst>
                <a:tab pos="457200" algn="l"/>
              </a:tabLst>
              <a:defRPr/>
            </a:pPr>
            <a:r>
              <a:rPr lang="ru-RU" dirty="0">
                <a:latin typeface="+mn-lt"/>
              </a:rPr>
              <a:t>Строится на специальном </a:t>
            </a:r>
            <a:r>
              <a:rPr lang="en-US" dirty="0">
                <a:latin typeface="+mn-lt"/>
              </a:rPr>
              <a:t>Web</a:t>
            </a:r>
            <a:r>
              <a:rPr lang="ru-RU" dirty="0">
                <a:latin typeface="+mn-lt"/>
              </a:rPr>
              <a:t>-сервере, доступном из корпоративной сети и сети филиала через стандартный </a:t>
            </a:r>
            <a:r>
              <a:rPr lang="ru-RU" dirty="0" err="1">
                <a:latin typeface="+mn-lt"/>
              </a:rPr>
              <a:t>Интернет-броузер</a:t>
            </a:r>
            <a:r>
              <a:rPr lang="ru-RU" dirty="0">
                <a:latin typeface="+mn-lt"/>
              </a:rPr>
              <a:t>.</a:t>
            </a:r>
          </a:p>
        </p:txBody>
      </p:sp>
      <p:pic>
        <p:nvPicPr>
          <p:cNvPr id="25603" name="Picture 6" descr="Graphic1"/>
          <p:cNvPicPr>
            <a:picLocks noChangeAspect="1" noChangeArrowheads="1"/>
          </p:cNvPicPr>
          <p:nvPr/>
        </p:nvPicPr>
        <p:blipFill>
          <a:blip r:embed="rId2" cstate="print"/>
          <a:srcRect/>
          <a:stretch>
            <a:fillRect/>
          </a:stretch>
        </p:blipFill>
        <p:spPr bwMode="auto">
          <a:xfrm>
            <a:off x="2971800" y="1292225"/>
            <a:ext cx="6172200" cy="40941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881</TotalTime>
  <Words>1938</Words>
  <Application>Microsoft Office PowerPoint</Application>
  <PresentationFormat>Экран (4:3)</PresentationFormat>
  <Paragraphs>213</Paragraphs>
  <Slides>33</Slides>
  <Notes>5</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Тема Office</vt:lpstr>
      <vt:lpstr>Слайд 1</vt:lpstr>
      <vt:lpstr>Цели проекта</vt:lpstr>
      <vt:lpstr>Слайд 3</vt:lpstr>
      <vt:lpstr>Слайд 4</vt:lpstr>
      <vt:lpstr>Требования, предъявляемые к инфраструктуре сетевого предприятия</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К оперативно-управленческим задачам относятся</vt:lpstr>
      <vt:lpstr>Слайд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Деда</cp:lastModifiedBy>
  <cp:revision>128</cp:revision>
  <dcterms:modified xsi:type="dcterms:W3CDTF">2013-05-15T11:24:08Z</dcterms:modified>
</cp:coreProperties>
</file>