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56" r:id="rId2"/>
    <p:sldId id="379" r:id="rId3"/>
    <p:sldId id="380" r:id="rId4"/>
    <p:sldId id="303" r:id="rId5"/>
    <p:sldId id="328" r:id="rId6"/>
    <p:sldId id="305" r:id="rId7"/>
    <p:sldId id="327" r:id="rId8"/>
    <p:sldId id="314" r:id="rId9"/>
    <p:sldId id="329" r:id="rId10"/>
    <p:sldId id="309" r:id="rId11"/>
    <p:sldId id="319" r:id="rId12"/>
    <p:sldId id="338" r:id="rId13"/>
    <p:sldId id="339" r:id="rId14"/>
    <p:sldId id="341" r:id="rId15"/>
    <p:sldId id="326" r:id="rId16"/>
    <p:sldId id="381" r:id="rId17"/>
    <p:sldId id="318" r:id="rId18"/>
    <p:sldId id="382" r:id="rId19"/>
    <p:sldId id="331" r:id="rId20"/>
    <p:sldId id="320" r:id="rId21"/>
    <p:sldId id="349" r:id="rId22"/>
    <p:sldId id="325" r:id="rId23"/>
    <p:sldId id="322" r:id="rId24"/>
    <p:sldId id="321" r:id="rId25"/>
    <p:sldId id="367" r:id="rId26"/>
    <p:sldId id="323" r:id="rId27"/>
    <p:sldId id="357" r:id="rId28"/>
    <p:sldId id="358" r:id="rId29"/>
    <p:sldId id="324" r:id="rId30"/>
    <p:sldId id="348" r:id="rId31"/>
    <p:sldId id="366" r:id="rId32"/>
    <p:sldId id="332" r:id="rId33"/>
    <p:sldId id="333" r:id="rId34"/>
    <p:sldId id="334" r:id="rId35"/>
    <p:sldId id="365" r:id="rId36"/>
    <p:sldId id="362" r:id="rId37"/>
    <p:sldId id="361" r:id="rId38"/>
    <p:sldId id="360" r:id="rId39"/>
    <p:sldId id="315" r:id="rId40"/>
    <p:sldId id="351" r:id="rId41"/>
    <p:sldId id="350" r:id="rId42"/>
    <p:sldId id="353" r:id="rId43"/>
    <p:sldId id="354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30" r:id="rId54"/>
  </p:sldIdLst>
  <p:sldSz cx="9144000" cy="6858000" type="screen4x3"/>
  <p:notesSz cx="9988550" cy="14374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ртем Поляков" initials="АП" lastIdx="1" clrIdx="0">
    <p:extLst>
      <p:ext uri="{19B8F6BF-5375-455C-9EA6-DF929625EA0E}">
        <p15:presenceInfo xmlns:p15="http://schemas.microsoft.com/office/powerpoint/2012/main" userId="S-1-5-21-570522193-1852323254-56781596-27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2D"/>
    <a:srgbClr val="EAEFED"/>
    <a:srgbClr val="BCE2C9"/>
    <a:srgbClr val="B0EEC3"/>
    <a:srgbClr val="FA73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56" autoAdjust="0"/>
    <p:restoredTop sz="93605" autoAdjust="0"/>
  </p:normalViewPr>
  <p:slideViewPr>
    <p:cSldViewPr>
      <p:cViewPr varScale="1">
        <p:scale>
          <a:sx n="104" d="100"/>
          <a:sy n="104" d="100"/>
        </p:scale>
        <p:origin x="201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28371" cy="721238"/>
          </a:xfrm>
          <a:prstGeom prst="rect">
            <a:avLst/>
          </a:prstGeom>
        </p:spPr>
        <p:txBody>
          <a:bodyPr vert="horz" lIns="138140" tIns="69069" rIns="138140" bIns="69069" rtlCol="0"/>
          <a:lstStyle>
            <a:lvl1pPr algn="l">
              <a:defRPr sz="17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57868" y="0"/>
            <a:ext cx="4328371" cy="721238"/>
          </a:xfrm>
          <a:prstGeom prst="rect">
            <a:avLst/>
          </a:prstGeom>
        </p:spPr>
        <p:txBody>
          <a:bodyPr vert="horz" lIns="138140" tIns="69069" rIns="138140" bIns="69069" rtlCol="0"/>
          <a:lstStyle>
            <a:lvl1pPr algn="r">
              <a:defRPr sz="1700"/>
            </a:lvl1pPr>
          </a:lstStyle>
          <a:p>
            <a:fld id="{49D94319-85FC-45E7-B3AA-D4338636B024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758950" y="1797050"/>
            <a:ext cx="6470650" cy="4852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140" tIns="69069" rIns="138140" bIns="6906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8856" y="6917882"/>
            <a:ext cx="7990840" cy="5660083"/>
          </a:xfrm>
          <a:prstGeom prst="rect">
            <a:avLst/>
          </a:prstGeom>
        </p:spPr>
        <p:txBody>
          <a:bodyPr vert="horz" lIns="138140" tIns="69069" rIns="138140" bIns="6906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13653579"/>
            <a:ext cx="4328371" cy="721235"/>
          </a:xfrm>
          <a:prstGeom prst="rect">
            <a:avLst/>
          </a:prstGeom>
        </p:spPr>
        <p:txBody>
          <a:bodyPr vert="horz" lIns="138140" tIns="69069" rIns="138140" bIns="69069" rtlCol="0" anchor="b"/>
          <a:lstStyle>
            <a:lvl1pPr algn="l">
              <a:defRPr sz="17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57868" y="13653579"/>
            <a:ext cx="4328371" cy="721235"/>
          </a:xfrm>
          <a:prstGeom prst="rect">
            <a:avLst/>
          </a:prstGeom>
        </p:spPr>
        <p:txBody>
          <a:bodyPr vert="horz" lIns="138140" tIns="69069" rIns="138140" bIns="69069" rtlCol="0" anchor="b"/>
          <a:lstStyle>
            <a:lvl1pPr algn="r">
              <a:defRPr sz="1700"/>
            </a:lvl1pPr>
          </a:lstStyle>
          <a:p>
            <a:fld id="{78494C6B-C00B-4162-AA8C-8DED4F3A2A3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947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182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295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934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8286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639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874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267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62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2130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5021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Общий</a:t>
            </a:r>
            <a:r>
              <a:rPr lang="ru-RU" baseline="0" dirty="0" smtClean="0"/>
              <a:t> вид,  – частные формы</a:t>
            </a:r>
          </a:p>
          <a:p>
            <a:r>
              <a:rPr lang="ru-RU" baseline="0" dirty="0" smtClean="0"/>
              <a:t>2. Основные операции (Переключения ,… 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4C6B-C00B-4162-AA8C-8DED4F3A2A39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710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noProof="0" dirty="0" smtClean="0"/>
              <a:t>Вставка картинки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лав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35771"/>
            <a:ext cx="6516216" cy="728933"/>
          </a:xfrm>
        </p:spPr>
        <p:txBody>
          <a:bodyPr>
            <a:normAutofit/>
          </a:bodyPr>
          <a:lstStyle>
            <a:lvl1pPr marL="0" algn="ctr" defTabSz="914400" rtl="0" eaLnBrk="1" latinLnBrk="0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lang="ru-RU" sz="2400" b="1" kern="1200" dirty="0">
                <a:solidFill>
                  <a:schemeClr val="bg1">
                    <a:lumMod val="50000"/>
                  </a:schemeClr>
                </a:solidFill>
                <a:latin typeface="FreeSet" pitchFamily="34" charset="-52"/>
                <a:ea typeface="+mn-ea"/>
                <a:cs typeface="+mn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9419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82409B6-F674-4CC4-89FA-7577738C997F}" type="datetimeFigureOut">
              <a:rPr lang="ru-RU" smtClean="0"/>
              <a:t>24.04.2017</a:t>
            </a:fld>
            <a:endParaRPr lang="ru-RU" dirty="0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F4D1CD0-9266-469A-83CA-DFC37DDB773E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1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swman.ru/wiki/%D0%98%D0%B7%D0%BE%D0%B1%D1%80%D0%B0%D0%B6%D0%B5%D0%BD%D0%B8%D0%B5:Rostov_Disp.JPG" TargetMode="External"/><Relationship Id="rId7" Type="http://schemas.openxmlformats.org/officeDocument/2006/relationships/image" Target="../media/image79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hyperlink" Target="http://office.swman.ru/wiki/%D0%98%D0%B7%D0%BE%D0%B1%D1%80%D0%B0%D0%B6%D0%B5%D0%BD%D0%B8%D0%B5:%D0%92%D0%B8%D0%B4%D0%B5%D0%BE%D1%81%D1%82%D0%B5%D0%BD%D0%B01.png" TargetMode="External"/><Relationship Id="rId4" Type="http://schemas.openxmlformats.org/officeDocument/2006/relationships/image" Target="../media/image7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79512" y="1916832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Предложения по реализации систем автоматизации районных диспетчерских центров электрических сетей на базе</a:t>
            </a: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Диспетчерской информационной системы </a:t>
            </a: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«Модус» </a:t>
            </a:r>
          </a:p>
        </p:txBody>
      </p:sp>
    </p:spTree>
    <p:extLst>
      <p:ext uri="{BB962C8B-B14F-4D97-AF65-F5344CB8AC3E}">
        <p14:creationId xmlns:p14="http://schemas.microsoft.com/office/powerpoint/2010/main" val="338431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78" y="89694"/>
            <a:ext cx="6617488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Навигация по схемам сетей и подстанций 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038" y="1112571"/>
            <a:ext cx="5561996" cy="3024336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05574" y="5615682"/>
            <a:ext cx="8496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00642D"/>
                </a:solidFill>
              </a:rPr>
              <a:t>Многоуровневая диспетчерская модель схемной графики позволяет переходить от обобщенного представления </a:t>
            </a:r>
            <a:r>
              <a:rPr lang="ru-RU" sz="1600" dirty="0">
                <a:solidFill>
                  <a:srgbClr val="00642D"/>
                </a:solidFill>
              </a:rPr>
              <a:t>электрической </a:t>
            </a:r>
            <a:r>
              <a:rPr lang="ru-RU" sz="1600" dirty="0" smtClean="0">
                <a:solidFill>
                  <a:srgbClr val="00642D"/>
                </a:solidFill>
              </a:rPr>
              <a:t>сети до необходимой единицы основного оборудования      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3242954"/>
            <a:ext cx="4176464" cy="2273707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3237059" y="1988015"/>
            <a:ext cx="607555" cy="87544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844614" y="2408715"/>
            <a:ext cx="648072" cy="1080120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8236" y="1237171"/>
            <a:ext cx="2280819" cy="1750889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cxnSp>
        <p:nvCxnSpPr>
          <p:cNvPr id="17" name="Прямая соединительная линия 16"/>
          <p:cNvCxnSpPr/>
          <p:nvPr/>
        </p:nvCxnSpPr>
        <p:spPr>
          <a:xfrm flipV="1">
            <a:off x="5248156" y="2120683"/>
            <a:ext cx="1764810" cy="2271119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32"/>
          <p:cNvSpPr>
            <a:spLocks noChangeArrowheads="1"/>
          </p:cNvSpPr>
          <p:nvPr/>
        </p:nvSpPr>
        <p:spPr bwMode="auto">
          <a:xfrm>
            <a:off x="1326152" y="4104085"/>
            <a:ext cx="2110050" cy="57676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ru-RU" altLang="ru-RU" b="1" dirty="0"/>
              <a:t>1</a:t>
            </a:r>
            <a:r>
              <a:rPr lang="ru-RU" altLang="ru-RU" b="1" dirty="0" smtClean="0"/>
              <a:t>. Всплывающая схема при наведения курсора </a:t>
            </a:r>
            <a:endParaRPr lang="ru-RU" b="1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575" y="1156839"/>
            <a:ext cx="2610247" cy="2071677"/>
          </a:xfrm>
          <a:prstGeom prst="rect">
            <a:avLst/>
          </a:prstGeom>
        </p:spPr>
      </p:pic>
      <p:sp>
        <p:nvSpPr>
          <p:cNvPr id="27" name="Скругленный прямоугольник 32"/>
          <p:cNvSpPr>
            <a:spLocks noChangeArrowheads="1"/>
          </p:cNvSpPr>
          <p:nvPr/>
        </p:nvSpPr>
        <p:spPr bwMode="auto">
          <a:xfrm>
            <a:off x="5752665" y="3919346"/>
            <a:ext cx="2115373" cy="76150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ru-RU" altLang="ru-RU" b="1" dirty="0" smtClean="0"/>
              <a:t>2. </a:t>
            </a:r>
            <a:r>
              <a:rPr lang="ru-RU" b="1" dirty="0" smtClean="0"/>
              <a:t>Быстрый переход между схемой сети и схемой ПС</a:t>
            </a:r>
            <a:endParaRPr lang="ru-RU" b="1" dirty="0"/>
          </a:p>
        </p:txBody>
      </p:sp>
      <p:sp>
        <p:nvSpPr>
          <p:cNvPr id="28" name="Скругленный прямоугольник 32"/>
          <p:cNvSpPr>
            <a:spLocks noChangeArrowheads="1"/>
          </p:cNvSpPr>
          <p:nvPr/>
        </p:nvSpPr>
        <p:spPr bwMode="auto">
          <a:xfrm>
            <a:off x="6876257" y="2528408"/>
            <a:ext cx="2118870" cy="591495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ru-RU" altLang="ru-RU" b="1" dirty="0" smtClean="0"/>
              <a:t>3. </a:t>
            </a:r>
            <a:r>
              <a:rPr lang="ru-RU" b="1" dirty="0" smtClean="0"/>
              <a:t>Быстрый переход на схему присоединения</a:t>
            </a:r>
            <a:endParaRPr lang="ru-RU" b="1" dirty="0"/>
          </a:p>
        </p:txBody>
      </p:sp>
      <p:sp>
        <p:nvSpPr>
          <p:cNvPr id="29" name="Полилиния 28"/>
          <p:cNvSpPr/>
          <p:nvPr/>
        </p:nvSpPr>
        <p:spPr>
          <a:xfrm>
            <a:off x="1777799" y="3066296"/>
            <a:ext cx="417937" cy="938768"/>
          </a:xfrm>
          <a:custGeom>
            <a:avLst/>
            <a:gdLst>
              <a:gd name="connsiteX0" fmla="*/ 171450 w 171450"/>
              <a:gd name="connsiteY0" fmla="*/ 714375 h 714375"/>
              <a:gd name="connsiteX1" fmla="*/ 47625 w 171450"/>
              <a:gd name="connsiteY1" fmla="*/ 247650 h 714375"/>
              <a:gd name="connsiteX2" fmla="*/ 0 w 171450"/>
              <a:gd name="connsiteY2" fmla="*/ 0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714375">
                <a:moveTo>
                  <a:pt x="171450" y="714375"/>
                </a:moveTo>
                <a:cubicBezTo>
                  <a:pt x="123825" y="540543"/>
                  <a:pt x="76200" y="366712"/>
                  <a:pt x="47625" y="247650"/>
                </a:cubicBezTo>
                <a:cubicBezTo>
                  <a:pt x="19050" y="128587"/>
                  <a:pt x="9525" y="64293"/>
                  <a:pt x="0" y="0"/>
                </a:cubicBezTo>
              </a:path>
            </a:pathLst>
          </a:custGeom>
          <a:noFill/>
          <a:ln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3870882" y="1917648"/>
            <a:ext cx="2811784" cy="399521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75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29" y="87219"/>
            <a:ext cx="6473472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Пользовательский дизайн Главной схемы сети 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40" y="5646889"/>
            <a:ext cx="8496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Статические цветовые решения используются для обозначения балансовой и операционной принадлежности энергообъектов.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40" y="980728"/>
            <a:ext cx="8323312" cy="4523822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629157" y="3501008"/>
            <a:ext cx="1008112" cy="432048"/>
          </a:xfrm>
          <a:prstGeom prst="rect">
            <a:avLst/>
          </a:prstGeom>
          <a:noFill/>
          <a:ln>
            <a:solidFill>
              <a:srgbClr val="FA73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33613" y="2810590"/>
            <a:ext cx="1224136" cy="61840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ё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636637" y="3356992"/>
            <a:ext cx="504688" cy="145814"/>
          </a:xfrm>
          <a:prstGeom prst="line">
            <a:avLst/>
          </a:prstGeom>
          <a:ln w="28575">
            <a:solidFill>
              <a:srgbClr val="FA733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957749" y="2973980"/>
            <a:ext cx="504688" cy="145814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382235" y="4509120"/>
            <a:ext cx="1639409" cy="61840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933413" y="4478399"/>
            <a:ext cx="448822" cy="298884"/>
          </a:xfrm>
          <a:prstGeom prst="line">
            <a:avLst/>
          </a:prstGeom>
          <a:ln w="28575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95340" y="2712370"/>
            <a:ext cx="13997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92D050"/>
                </a:solidFill>
              </a:rPr>
              <a:t>Абонентские</a:t>
            </a:r>
            <a:endParaRPr lang="ru-RU" sz="1400" b="1" dirty="0">
              <a:solidFill>
                <a:srgbClr val="92D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41325" y="2926742"/>
            <a:ext cx="2552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A7336"/>
                </a:solidFill>
              </a:rPr>
              <a:t>Смежные сетевые объекты</a:t>
            </a:r>
            <a:endParaRPr lang="ru-RU" sz="1400" b="1" dirty="0">
              <a:solidFill>
                <a:srgbClr val="FA7336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53705" y="4132099"/>
            <a:ext cx="139978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Балансовые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3508" y="4509120"/>
            <a:ext cx="1467777" cy="64807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1781285" y="4478399"/>
            <a:ext cx="792088" cy="336833"/>
          </a:xfrm>
          <a:prstGeom prst="line">
            <a:avLst/>
          </a:prstGeom>
          <a:ln w="28575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414" y="31661"/>
            <a:ext cx="5357813" cy="571500"/>
          </a:xfrm>
          <a:noFill/>
          <a:ln w="9525">
            <a:noFill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fontAlgn="auto">
              <a:spcAft>
                <a:spcPts val="0"/>
              </a:spcAft>
            </a:pPr>
            <a:r>
              <a:rPr lang="ru-RU" sz="2800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Композитные элементы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14" y="1163638"/>
            <a:ext cx="5935663" cy="366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140" y="1916832"/>
            <a:ext cx="3400425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104775" y="774700"/>
            <a:ext cx="5648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/>
              <a:t>Шаг 1. От однолинейной схемы к композитным КА.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775" y="5703739"/>
            <a:ext cx="8959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rgbClr val="00642D"/>
                </a:solidFill>
              </a:rPr>
              <a:t>Задача оптимизации располагаемого рабочего пространства СКО решается введением композитных элементов, полностью передающих топологическую ситуацию с обеспечением эргономики.</a:t>
            </a:r>
            <a:endParaRPr lang="en-US" sz="1600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30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571500"/>
          </a:xfrm>
          <a:noFill/>
          <a:ln w="9525">
            <a:noFill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fontAlgn="auto">
              <a:spcAft>
                <a:spcPts val="0"/>
              </a:spcAft>
            </a:pPr>
            <a:r>
              <a:rPr lang="ru-RU" sz="2800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Композитные элементы</a:t>
            </a:r>
            <a:r>
              <a:rPr lang="en-US" sz="2800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800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Состояние</a:t>
            </a:r>
          </a:p>
        </p:txBody>
      </p:sp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952500"/>
            <a:ext cx="1939925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952500"/>
            <a:ext cx="1998662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952500"/>
            <a:ext cx="1949450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952500"/>
            <a:ext cx="1917700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Box 12"/>
          <p:cNvSpPr txBox="1">
            <a:spLocks noChangeArrowheads="1"/>
          </p:cNvSpPr>
          <p:nvPr/>
        </p:nvSpPr>
        <p:spPr bwMode="auto">
          <a:xfrm>
            <a:off x="214313" y="4953000"/>
            <a:ext cx="1384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/>
              <a:t>Нормальное</a:t>
            </a:r>
          </a:p>
        </p:txBody>
      </p:sp>
      <p:sp>
        <p:nvSpPr>
          <p:cNvPr id="15368" name="TextBox 13"/>
          <p:cNvSpPr txBox="1">
            <a:spLocks noChangeArrowheads="1"/>
          </p:cNvSpPr>
          <p:nvPr/>
        </p:nvSpPr>
        <p:spPr bwMode="auto">
          <a:xfrm>
            <a:off x="2500313" y="4953000"/>
            <a:ext cx="20875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/>
              <a:t>Переведен на 2 СШ</a:t>
            </a:r>
          </a:p>
        </p:txBody>
      </p:sp>
      <p:sp>
        <p:nvSpPr>
          <p:cNvPr id="15369" name="TextBox 14"/>
          <p:cNvSpPr txBox="1">
            <a:spLocks noChangeArrowheads="1"/>
          </p:cNvSpPr>
          <p:nvPr/>
        </p:nvSpPr>
        <p:spPr bwMode="auto">
          <a:xfrm>
            <a:off x="4786313" y="4857750"/>
            <a:ext cx="1366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/>
              <a:t>Отключен и </a:t>
            </a:r>
          </a:p>
          <a:p>
            <a:pPr eaLnBrk="1" hangingPunct="1"/>
            <a:r>
              <a:rPr lang="ru-RU" altLang="ru-RU" sz="1600"/>
              <a:t>заземлен</a:t>
            </a:r>
          </a:p>
        </p:txBody>
      </p:sp>
      <p:sp>
        <p:nvSpPr>
          <p:cNvPr id="15370" name="TextBox 15"/>
          <p:cNvSpPr txBox="1">
            <a:spLocks noChangeArrowheads="1"/>
          </p:cNvSpPr>
          <p:nvPr/>
        </p:nvSpPr>
        <p:spPr bwMode="auto">
          <a:xfrm>
            <a:off x="7000875" y="4857750"/>
            <a:ext cx="1581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/>
              <a:t>Переведен на </a:t>
            </a:r>
          </a:p>
          <a:p>
            <a:pPr eaLnBrk="1" hangingPunct="1"/>
            <a:r>
              <a:rPr lang="ru-RU" altLang="ru-RU" sz="1600"/>
              <a:t>обходную СШ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2425" y="5492750"/>
            <a:ext cx="66484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642D"/>
                </a:solidFill>
              </a:rPr>
              <a:t>По сравнению с классическим представлением</a:t>
            </a:r>
            <a:r>
              <a:rPr lang="en-US" sz="1600" dirty="0">
                <a:solidFill>
                  <a:srgbClr val="00642D"/>
                </a:solidFill>
              </a:rPr>
              <a:t>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600" dirty="0">
                <a:solidFill>
                  <a:srgbClr val="00642D"/>
                </a:solidFill>
              </a:rPr>
              <a:t>Занимает в 4-8 раз меньше места на экране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600" dirty="0">
                <a:solidFill>
                  <a:srgbClr val="00642D"/>
                </a:solidFill>
              </a:rPr>
              <a:t>Позволяет лучше читать состояние коммутационных аппаратов</a:t>
            </a:r>
            <a:endParaRPr lang="en-US" sz="1600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28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53766"/>
            <a:ext cx="5021263" cy="51419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23927"/>
            <a:ext cx="4095750" cy="51958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163635" y="44624"/>
            <a:ext cx="6230937" cy="93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ct val="0"/>
              </a:spcBef>
              <a:spcAft>
                <a:spcPts val="0"/>
              </a:spcAft>
              <a:defRPr sz="28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</a:defRPr>
            </a:lvl9pPr>
          </a:lstStyle>
          <a:p>
            <a:r>
              <a:rPr lang="ru-RU" altLang="ru-RU" dirty="0"/>
              <a:t>«Старое» и «новое» представление </a:t>
            </a:r>
            <a:r>
              <a:rPr lang="ru-RU" altLang="ru-RU" dirty="0" smtClean="0"/>
              <a:t>схемы распределительной сети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26690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48" y="128799"/>
            <a:ext cx="6491064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Геоинформации диспетчером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215" y="5600884"/>
            <a:ext cx="8496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Геоинформационное представление объектов электрической сети позволяет решать задачи поиска, ориентирования на местности, координации ресурсов при необходимости перераспределения их в аварийной ситуации.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48" y="1087444"/>
            <a:ext cx="5359619" cy="4328442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0072" y="1309403"/>
            <a:ext cx="3825568" cy="2673042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cxnSp>
        <p:nvCxnSpPr>
          <p:cNvPr id="22" name="Прямая соединительная линия 21"/>
          <p:cNvCxnSpPr/>
          <p:nvPr/>
        </p:nvCxnSpPr>
        <p:spPr>
          <a:xfrm flipV="1">
            <a:off x="3275856" y="2661550"/>
            <a:ext cx="4320480" cy="695443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365969" y="2661550"/>
            <a:ext cx="837879" cy="695442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 flipV="1">
            <a:off x="2365970" y="2348824"/>
            <a:ext cx="5230366" cy="204075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2"/>
          <p:cNvSpPr>
            <a:spLocks noChangeArrowheads="1"/>
          </p:cNvSpPr>
          <p:nvPr/>
        </p:nvSpPr>
        <p:spPr bwMode="auto">
          <a:xfrm>
            <a:off x="7020272" y="3320265"/>
            <a:ext cx="1860001" cy="54078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ru-RU" altLang="ru-RU" b="1" dirty="0"/>
              <a:t>1</a:t>
            </a:r>
            <a:r>
              <a:rPr lang="ru-RU" altLang="ru-RU" b="1" dirty="0" smtClean="0"/>
              <a:t>. Переход к РП-1 на карте города Мегион</a:t>
            </a:r>
            <a:endParaRPr lang="ru-RU" b="1" dirty="0"/>
          </a:p>
        </p:txBody>
      </p:sp>
      <p:sp>
        <p:nvSpPr>
          <p:cNvPr id="35" name="Скругленный прямоугольник 32"/>
          <p:cNvSpPr>
            <a:spLocks noChangeArrowheads="1"/>
          </p:cNvSpPr>
          <p:nvPr/>
        </p:nvSpPr>
        <p:spPr bwMode="auto">
          <a:xfrm>
            <a:off x="2225535" y="1567459"/>
            <a:ext cx="2058433" cy="55940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ru-RU" altLang="ru-RU" b="1" dirty="0" smtClean="0"/>
              <a:t>2. Обратный переход на РП-1 на схеме сети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0956" y="4263623"/>
            <a:ext cx="2465668" cy="486188"/>
          </a:xfrm>
          <a:prstGeom prst="rect">
            <a:avLst/>
          </a:prstGeom>
        </p:spPr>
      </p:pic>
      <p:pic>
        <p:nvPicPr>
          <p:cNvPr id="5122" name="Picture 2" descr="http://images.ru.prom.st/193122718_w640_h2048_mapinfo_logo.jpg?PIMAGE_ID=1931227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031" y="4852595"/>
            <a:ext cx="2075305" cy="50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60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83548" y="128799"/>
            <a:ext cx="6491064" cy="778098"/>
          </a:xfrm>
        </p:spPr>
        <p:txBody>
          <a:bodyPr/>
          <a:lstStyle/>
          <a:p>
            <a:pPr algn="l"/>
            <a:r>
              <a:rPr lang="ru-RU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Геоинформации диспетчером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3" y="4518551"/>
            <a:ext cx="2438886" cy="19732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619" y="1341235"/>
            <a:ext cx="3668673" cy="23223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687" y="4653135"/>
            <a:ext cx="3505739" cy="17341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2912767"/>
            <a:ext cx="1383358" cy="9766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1" y="4518551"/>
            <a:ext cx="2063564" cy="197323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93" y="1373830"/>
            <a:ext cx="4522923" cy="237168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509320" y="780299"/>
            <a:ext cx="34500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dirty="0" err="1" smtClean="0">
                <a:solidFill>
                  <a:srgbClr val="00642D"/>
                </a:solidFill>
              </a:rPr>
              <a:t>Геомодель</a:t>
            </a:r>
            <a:r>
              <a:rPr lang="ru-RU" altLang="ru-RU" sz="1400" dirty="0" smtClean="0">
                <a:solidFill>
                  <a:srgbClr val="00642D"/>
                </a:solidFill>
              </a:rPr>
              <a:t> сети: </a:t>
            </a:r>
            <a:r>
              <a:rPr lang="ru-RU" altLang="ru-RU" sz="1400" dirty="0">
                <a:solidFill>
                  <a:srgbClr val="00642D"/>
                </a:solidFill>
              </a:rPr>
              <a:t>древовидная структура, послойное отображение</a:t>
            </a:r>
            <a:r>
              <a:rPr lang="ru-RU" sz="1400" dirty="0">
                <a:solidFill>
                  <a:srgbClr val="00642D"/>
                </a:solidFill>
              </a:rPr>
              <a:t>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23517" y="1041909"/>
            <a:ext cx="33525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dirty="0" smtClean="0">
                <a:solidFill>
                  <a:srgbClr val="00642D"/>
                </a:solidFill>
              </a:rPr>
              <a:t>Поиск </a:t>
            </a:r>
            <a:r>
              <a:rPr lang="ru-RU" altLang="ru-RU" sz="1400" dirty="0">
                <a:solidFill>
                  <a:srgbClr val="00642D"/>
                </a:solidFill>
              </a:rPr>
              <a:t>объектов и навигация по </a:t>
            </a:r>
            <a:r>
              <a:rPr lang="ru-RU" altLang="ru-RU" sz="1400" dirty="0" smtClean="0">
                <a:solidFill>
                  <a:srgbClr val="00642D"/>
                </a:solidFill>
              </a:rPr>
              <a:t>карте</a:t>
            </a:r>
            <a:r>
              <a:rPr lang="ru-RU" sz="1400" dirty="0" smtClean="0">
                <a:solidFill>
                  <a:srgbClr val="00642D"/>
                </a:solidFill>
              </a:rPr>
              <a:t> </a:t>
            </a:r>
            <a:endParaRPr lang="ru-RU" sz="1400" dirty="0">
              <a:solidFill>
                <a:srgbClr val="00642D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3483" y="3950837"/>
            <a:ext cx="4160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642D"/>
                </a:solidFill>
              </a:rPr>
              <a:t>Вариант фотоподложки при использовании интернет </a:t>
            </a:r>
            <a:r>
              <a:rPr lang="ru-RU" sz="1400" dirty="0" err="1" smtClean="0">
                <a:solidFill>
                  <a:srgbClr val="00642D"/>
                </a:solidFill>
              </a:rPr>
              <a:t>геосервисов</a:t>
            </a:r>
            <a:endParaRPr lang="ru-RU" sz="1400" dirty="0">
              <a:solidFill>
                <a:srgbClr val="00642D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84687" y="4006537"/>
            <a:ext cx="3435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642D"/>
                </a:solidFill>
              </a:rPr>
              <a:t>Отображение динамических элементов на схеме сети </a:t>
            </a:r>
            <a:endParaRPr lang="ru-RU" sz="1400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27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133"/>
            <a:ext cx="6617488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Ручное ведение оперативной схемы сети и подстанций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22" y="851715"/>
            <a:ext cx="6886281" cy="3744416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591" y="620688"/>
            <a:ext cx="4082344" cy="3701514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00" y="2355600"/>
            <a:ext cx="4492679" cy="2763291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2253339" y="4195284"/>
            <a:ext cx="1224136" cy="47285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0" name="Прямая соединительная линия 9"/>
          <p:cNvCxnSpPr>
            <a:endCxn id="9" idx="2"/>
          </p:cNvCxnSpPr>
          <p:nvPr/>
        </p:nvCxnSpPr>
        <p:spPr>
          <a:xfrm flipH="1" flipV="1">
            <a:off x="2865407" y="4668139"/>
            <a:ext cx="536604" cy="765845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569405" y="4175634"/>
            <a:ext cx="844174" cy="49250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3794598" y="4668140"/>
            <a:ext cx="250197" cy="709379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448132" y="3804043"/>
            <a:ext cx="389383" cy="29706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2973419" y="3247861"/>
            <a:ext cx="625698" cy="563786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6327799" y="2126937"/>
            <a:ext cx="652404" cy="29706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cxnSp>
        <p:nvCxnSpPr>
          <p:cNvPr id="29" name="Прямая соединительная линия 28"/>
          <p:cNvCxnSpPr>
            <a:stCxn id="28" idx="3"/>
            <a:endCxn id="34" idx="2"/>
          </p:cNvCxnSpPr>
          <p:nvPr/>
        </p:nvCxnSpPr>
        <p:spPr>
          <a:xfrm flipV="1">
            <a:off x="6980203" y="1409571"/>
            <a:ext cx="1034423" cy="865900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2"/>
          <p:cNvSpPr>
            <a:spLocks noChangeArrowheads="1"/>
          </p:cNvSpPr>
          <p:nvPr/>
        </p:nvSpPr>
        <p:spPr bwMode="auto">
          <a:xfrm>
            <a:off x="6914317" y="888228"/>
            <a:ext cx="2200618" cy="52134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altLang="ru-RU" sz="1400" b="1" dirty="0" smtClean="0">
                <a:latin typeface="Arial Narrow" panose="020B0606020202030204" pitchFamily="34" charset="0"/>
              </a:rPr>
              <a:t>1. </a:t>
            </a:r>
            <a:r>
              <a:rPr lang="ru-RU" sz="1400" b="1" dirty="0">
                <a:latin typeface="Arial Narrow" panose="020B0606020202030204" pitchFamily="34" charset="0"/>
              </a:rPr>
              <a:t>Выполнение переключений</a:t>
            </a:r>
          </a:p>
        </p:txBody>
      </p:sp>
      <p:sp>
        <p:nvSpPr>
          <p:cNvPr id="35" name="Скругленный прямоугольник 32"/>
          <p:cNvSpPr>
            <a:spLocks noChangeArrowheads="1"/>
          </p:cNvSpPr>
          <p:nvPr/>
        </p:nvSpPr>
        <p:spPr bwMode="auto">
          <a:xfrm>
            <a:off x="1880663" y="2849986"/>
            <a:ext cx="1514374" cy="32335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ru-RU" altLang="ru-RU" b="1" dirty="0" smtClean="0"/>
              <a:t>2. </a:t>
            </a:r>
            <a:r>
              <a:rPr lang="ru-RU" b="1" dirty="0"/>
              <a:t>Установка </a:t>
            </a:r>
            <a:r>
              <a:rPr lang="ru-RU" b="1" dirty="0" smtClean="0"/>
              <a:t>ПЗЗ</a:t>
            </a:r>
            <a:endParaRPr lang="ru-RU" b="1" dirty="0"/>
          </a:p>
        </p:txBody>
      </p:sp>
      <p:sp>
        <p:nvSpPr>
          <p:cNvPr id="36" name="Скругленный прямоугольник 32"/>
          <p:cNvSpPr>
            <a:spLocks noChangeArrowheads="1"/>
          </p:cNvSpPr>
          <p:nvPr/>
        </p:nvSpPr>
        <p:spPr bwMode="auto">
          <a:xfrm>
            <a:off x="2720170" y="5433984"/>
            <a:ext cx="1845307" cy="32335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3. </a:t>
            </a:r>
            <a:r>
              <a:rPr lang="ru-RU" sz="1400" b="1" dirty="0">
                <a:latin typeface="Arial Narrow" panose="020B0606020202030204" pitchFamily="34" charset="0"/>
              </a:rPr>
              <a:t>Установка плакатов</a:t>
            </a:r>
          </a:p>
        </p:txBody>
      </p:sp>
      <p:graphicFrame>
        <p:nvGraphicFramePr>
          <p:cNvPr id="19" name="Object 7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631980137"/>
              </p:ext>
            </p:extLst>
          </p:nvPr>
        </p:nvGraphicFramePr>
        <p:xfrm>
          <a:off x="64374" y="3942521"/>
          <a:ext cx="2405909" cy="1728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name="Bitmap Image" r:id="rId7" imgW="4371429" imgH="3142857" progId="Paint.Picture">
                  <p:embed/>
                </p:oleObj>
              </mc:Choice>
              <mc:Fallback>
                <p:oleObj name="Bitmap Image" r:id="rId7" imgW="4371429" imgH="3142857" progId="Paint.Picture">
                  <p:embed/>
                  <p:pic>
                    <p:nvPicPr>
                      <p:cNvPr id="2662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74" y="3942521"/>
                        <a:ext cx="2405909" cy="1728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5014" y="5752186"/>
            <a:ext cx="87774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Существующий инструментарий позволяет диспетчеру выполнять Актуализацию </a:t>
            </a:r>
            <a:r>
              <a:rPr lang="ru-RU" sz="1600" dirty="0">
                <a:solidFill>
                  <a:srgbClr val="00642D"/>
                </a:solidFill>
              </a:rPr>
              <a:t>оперативной </a:t>
            </a:r>
            <a:r>
              <a:rPr lang="ru-RU" sz="1600" dirty="0" smtClean="0">
                <a:solidFill>
                  <a:srgbClr val="00642D"/>
                </a:solidFill>
              </a:rPr>
              <a:t>схемы сети и отдавать команды телеуправления, в том числе: менять состояния КА, размещать ПЗЗ, плакаты и пометки.</a:t>
            </a:r>
            <a:endParaRPr lang="ru-RU" sz="1600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0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24133"/>
            <a:ext cx="6617488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Ручное ведение оперативной схемы сети и подстанций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980728"/>
            <a:ext cx="87774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Существующий инструментарий позволяет диспетчеру планировать перечень операций, осуществлять групповое и одиночное выполнение.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65" y="2648827"/>
            <a:ext cx="5296619" cy="23556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88" y="1635189"/>
            <a:ext cx="5518436" cy="1537011"/>
          </a:xfrm>
          <a:prstGeom prst="rect">
            <a:avLst/>
          </a:prstGeom>
        </p:spPr>
      </p:pic>
      <p:sp>
        <p:nvSpPr>
          <p:cNvPr id="9" name="Rectangle 7"/>
          <p:cNvSpPr txBox="1">
            <a:spLocks noChangeArrowheads="1"/>
          </p:cNvSpPr>
          <p:nvPr/>
        </p:nvSpPr>
        <p:spPr bwMode="auto">
          <a:xfrm>
            <a:off x="6418028" y="1438148"/>
            <a:ext cx="2736304" cy="292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10000"/>
              </a:spcBef>
              <a:buFontTx/>
              <a:buNone/>
            </a:pPr>
            <a:r>
              <a:rPr lang="ru-RU" altLang="ru-RU" sz="1400" b="1" kern="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Документирование переключений</a:t>
            </a:r>
            <a:endParaRPr lang="en-GB" altLang="ru-RU" sz="1400" b="1" kern="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190500" indent="-190500">
              <a:spcBef>
                <a:spcPct val="10000"/>
              </a:spcBef>
            </a:pPr>
            <a:r>
              <a:rPr lang="ru-RU" altLang="ru-RU" sz="1400" kern="0" dirty="0" smtClean="0"/>
              <a:t>Реализация журнала нарядов и распоряжений</a:t>
            </a:r>
            <a:endParaRPr lang="en-GB" altLang="ru-RU" sz="1400" kern="0" dirty="0" smtClean="0"/>
          </a:p>
          <a:p>
            <a:pPr marL="190500" indent="-190500">
              <a:spcBef>
                <a:spcPct val="10000"/>
              </a:spcBef>
            </a:pPr>
            <a:r>
              <a:rPr lang="ru-RU" altLang="ru-RU" sz="1400" kern="0" dirty="0" smtClean="0"/>
              <a:t>Реализация журнала типовых бланков переключений</a:t>
            </a:r>
          </a:p>
          <a:p>
            <a:pPr marL="190500" indent="-190500">
              <a:spcBef>
                <a:spcPct val="10000"/>
              </a:spcBef>
            </a:pPr>
            <a:r>
              <a:rPr lang="ru-RU" altLang="ru-RU" sz="1400" kern="0" dirty="0"/>
              <a:t>Реализация журнала </a:t>
            </a:r>
            <a:r>
              <a:rPr lang="ru-RU" altLang="ru-RU" sz="1400" kern="0" dirty="0" smtClean="0"/>
              <a:t>разовых </a:t>
            </a:r>
            <a:r>
              <a:rPr lang="ru-RU" altLang="ru-RU" sz="1400" kern="0" dirty="0"/>
              <a:t>бланков </a:t>
            </a:r>
            <a:r>
              <a:rPr lang="ru-RU" altLang="ru-RU" sz="1400" kern="0" dirty="0" smtClean="0"/>
              <a:t>переключений</a:t>
            </a:r>
          </a:p>
          <a:p>
            <a:pPr marL="190500" indent="-190500">
              <a:spcBef>
                <a:spcPct val="10000"/>
              </a:spcBef>
            </a:pPr>
            <a:r>
              <a:rPr lang="ru-RU" altLang="ru-RU" sz="1400" kern="0" dirty="0" smtClean="0"/>
              <a:t>Отслеживание статуса работ по переключениям</a:t>
            </a:r>
            <a:endParaRPr lang="en-GB" altLang="ru-RU" sz="1400" kern="0" dirty="0"/>
          </a:p>
          <a:p>
            <a:pPr marL="190500" indent="-190500">
              <a:spcBef>
                <a:spcPct val="10000"/>
              </a:spcBef>
            </a:pPr>
            <a:endParaRPr lang="en-GB" altLang="ru-RU" sz="1400" kern="0" dirty="0" smtClean="0"/>
          </a:p>
        </p:txBody>
      </p:sp>
      <p:sp>
        <p:nvSpPr>
          <p:cNvPr id="10" name="Rectangle 7"/>
          <p:cNvSpPr txBox="1">
            <a:spLocks noChangeArrowheads="1"/>
          </p:cNvSpPr>
          <p:nvPr/>
        </p:nvSpPr>
        <p:spPr bwMode="auto">
          <a:xfrm>
            <a:off x="10946" y="5004466"/>
            <a:ext cx="4129006" cy="14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10000"/>
              </a:spcBef>
              <a:buFontTx/>
              <a:buNone/>
            </a:pPr>
            <a:r>
              <a:rPr lang="ru-RU" altLang="ru-RU" sz="1400" b="1" kern="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Управление переключениями</a:t>
            </a:r>
            <a:endParaRPr lang="en-GB" altLang="ru-RU" sz="1400" b="1" kern="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190500" indent="-190500">
              <a:spcBef>
                <a:spcPct val="10000"/>
              </a:spcBef>
            </a:pPr>
            <a:r>
              <a:rPr lang="ru-RU" altLang="ru-RU" sz="1400" kern="0" dirty="0" smtClean="0"/>
              <a:t>Проверка переключений в режиме тестирования</a:t>
            </a:r>
            <a:endParaRPr lang="en-GB" altLang="ru-RU" sz="1400" kern="0" dirty="0" smtClean="0"/>
          </a:p>
          <a:p>
            <a:pPr marL="190500" indent="-190500">
              <a:spcBef>
                <a:spcPct val="10000"/>
              </a:spcBef>
            </a:pPr>
            <a:r>
              <a:rPr lang="ru-RU" altLang="ru-RU" sz="1400" kern="0" dirty="0" smtClean="0"/>
              <a:t>Планирование, отработка переключений в заданных условиях</a:t>
            </a:r>
          </a:p>
          <a:p>
            <a:pPr marL="190500" indent="-190500">
              <a:spcBef>
                <a:spcPct val="10000"/>
              </a:spcBef>
            </a:pPr>
            <a:r>
              <a:rPr lang="ru-RU" altLang="ru-RU" sz="1400" kern="0" dirty="0" smtClean="0"/>
              <a:t>Контроль безопасности работ, учет блокировок и режимных ограничений</a:t>
            </a:r>
            <a:endParaRPr lang="en-GB" altLang="ru-RU" sz="1400" kern="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4471381"/>
            <a:ext cx="3299165" cy="201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5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38" y="-105625"/>
            <a:ext cx="6392870" cy="778098"/>
          </a:xfrm>
        </p:spPr>
        <p:txBody>
          <a:bodyPr/>
          <a:lstStyle/>
          <a:p>
            <a:pPr algn="l"/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Ведение оперативной </a:t>
            </a: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документации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687059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Все действия оперативного персонала в системе – регистрируются автоматически, доступ к ретроспективной информации о событиях доступен через журналы с отображением метки времени, содержания события. 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953296"/>
            <a:ext cx="3302298" cy="19340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80" y="2774493"/>
            <a:ext cx="8377061" cy="1888945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21" name="Скругленный прямоугольник 32"/>
          <p:cNvSpPr>
            <a:spLocks noChangeArrowheads="1"/>
          </p:cNvSpPr>
          <p:nvPr/>
        </p:nvSpPr>
        <p:spPr bwMode="auto">
          <a:xfrm>
            <a:off x="107504" y="1149101"/>
            <a:ext cx="2029594" cy="650655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altLang="ru-RU" sz="1400" b="1" dirty="0">
                <a:latin typeface="Arial Narrow" panose="020B0606020202030204" pitchFamily="34" charset="0"/>
              </a:rPr>
              <a:t>1. Сдача-приемка </a:t>
            </a:r>
            <a:r>
              <a:rPr lang="ru-RU" altLang="ru-RU" sz="1400" b="1" dirty="0" smtClean="0">
                <a:latin typeface="Arial Narrow" panose="020B0606020202030204" pitchFamily="34" charset="0"/>
              </a:rPr>
              <a:t>смены</a:t>
            </a:r>
            <a:endParaRPr lang="ru-RU" alt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 flipV="1">
            <a:off x="2038350" y="1344931"/>
            <a:ext cx="589434" cy="45719"/>
          </a:xfrm>
          <a:custGeom>
            <a:avLst/>
            <a:gdLst>
              <a:gd name="connsiteX0" fmla="*/ 0 w 613822"/>
              <a:gd name="connsiteY0" fmla="*/ 0 h 219075"/>
              <a:gd name="connsiteX1" fmla="*/ 457200 w 613822"/>
              <a:gd name="connsiteY1" fmla="*/ 104775 h 219075"/>
              <a:gd name="connsiteX2" fmla="*/ 600075 w 613822"/>
              <a:gd name="connsiteY2" fmla="*/ 200025 h 219075"/>
              <a:gd name="connsiteX3" fmla="*/ 600075 w 613822"/>
              <a:gd name="connsiteY3" fmla="*/ 21907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822" h="219075">
                <a:moveTo>
                  <a:pt x="0" y="0"/>
                </a:moveTo>
                <a:cubicBezTo>
                  <a:pt x="178594" y="35719"/>
                  <a:pt x="357188" y="71438"/>
                  <a:pt x="457200" y="104775"/>
                </a:cubicBezTo>
                <a:cubicBezTo>
                  <a:pt x="557212" y="138112"/>
                  <a:pt x="576263" y="180975"/>
                  <a:pt x="600075" y="200025"/>
                </a:cubicBezTo>
                <a:cubicBezTo>
                  <a:pt x="623887" y="219075"/>
                  <a:pt x="611981" y="219075"/>
                  <a:pt x="600075" y="219075"/>
                </a:cubicBezTo>
              </a:path>
            </a:pathLst>
          </a:custGeom>
          <a:noFill/>
          <a:ln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1560" y="3261992"/>
            <a:ext cx="8064896" cy="249317"/>
          </a:xfrm>
          <a:prstGeom prst="rect">
            <a:avLst/>
          </a:prstGeom>
          <a:noFill/>
          <a:ln>
            <a:solidFill>
              <a:srgbClr val="FA73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олилиния 23"/>
          <p:cNvSpPr/>
          <p:nvPr/>
        </p:nvSpPr>
        <p:spPr>
          <a:xfrm>
            <a:off x="1907704" y="1647210"/>
            <a:ext cx="229394" cy="1614782"/>
          </a:xfrm>
          <a:custGeom>
            <a:avLst/>
            <a:gdLst>
              <a:gd name="connsiteX0" fmla="*/ 0 w 613822"/>
              <a:gd name="connsiteY0" fmla="*/ 0 h 219075"/>
              <a:gd name="connsiteX1" fmla="*/ 457200 w 613822"/>
              <a:gd name="connsiteY1" fmla="*/ 104775 h 219075"/>
              <a:gd name="connsiteX2" fmla="*/ 600075 w 613822"/>
              <a:gd name="connsiteY2" fmla="*/ 200025 h 219075"/>
              <a:gd name="connsiteX3" fmla="*/ 600075 w 613822"/>
              <a:gd name="connsiteY3" fmla="*/ 21907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822" h="219075">
                <a:moveTo>
                  <a:pt x="0" y="0"/>
                </a:moveTo>
                <a:cubicBezTo>
                  <a:pt x="178594" y="35719"/>
                  <a:pt x="357188" y="71438"/>
                  <a:pt x="457200" y="104775"/>
                </a:cubicBezTo>
                <a:cubicBezTo>
                  <a:pt x="557212" y="138112"/>
                  <a:pt x="576263" y="180975"/>
                  <a:pt x="600075" y="200025"/>
                </a:cubicBezTo>
                <a:cubicBezTo>
                  <a:pt x="623887" y="219075"/>
                  <a:pt x="611981" y="219075"/>
                  <a:pt x="600075" y="219075"/>
                </a:cubicBezTo>
              </a:path>
            </a:pathLst>
          </a:custGeom>
          <a:noFill/>
          <a:ln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25" name="Рисунок 24"/>
          <p:cNvPicPr/>
          <p:nvPr/>
        </p:nvPicPr>
        <p:blipFill>
          <a:blip r:embed="rId5"/>
          <a:stretch>
            <a:fillRect/>
          </a:stretch>
        </p:blipFill>
        <p:spPr>
          <a:xfrm>
            <a:off x="5930082" y="3897481"/>
            <a:ext cx="3096344" cy="1622880"/>
          </a:xfrm>
          <a:prstGeom prst="rect">
            <a:avLst/>
          </a:prstGeom>
          <a:ln w="28575">
            <a:solidFill>
              <a:srgbClr val="015BA2"/>
            </a:solidFill>
          </a:ln>
        </p:spPr>
      </p:pic>
      <p:sp>
        <p:nvSpPr>
          <p:cNvPr id="26" name="Скругленный прямоугольник 32"/>
          <p:cNvSpPr>
            <a:spLocks noChangeArrowheads="1"/>
          </p:cNvSpPr>
          <p:nvPr/>
        </p:nvSpPr>
        <p:spPr bwMode="auto">
          <a:xfrm>
            <a:off x="6565362" y="1319479"/>
            <a:ext cx="2111093" cy="79038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altLang="ru-RU" sz="1400" b="1" dirty="0">
                <a:latin typeface="Arial Narrow" panose="020B0606020202030204" pitchFamily="34" charset="0"/>
              </a:rPr>
              <a:t>2. Передача по смене сведений (отклонения, события) </a:t>
            </a:r>
          </a:p>
        </p:txBody>
      </p:sp>
      <p:sp>
        <p:nvSpPr>
          <p:cNvPr id="27" name="Полилиния 26"/>
          <p:cNvSpPr/>
          <p:nvPr/>
        </p:nvSpPr>
        <p:spPr>
          <a:xfrm>
            <a:off x="7452320" y="2228316"/>
            <a:ext cx="862713" cy="1637546"/>
          </a:xfrm>
          <a:custGeom>
            <a:avLst/>
            <a:gdLst>
              <a:gd name="connsiteX0" fmla="*/ 0 w 613822"/>
              <a:gd name="connsiteY0" fmla="*/ 0 h 219075"/>
              <a:gd name="connsiteX1" fmla="*/ 457200 w 613822"/>
              <a:gd name="connsiteY1" fmla="*/ 104775 h 219075"/>
              <a:gd name="connsiteX2" fmla="*/ 600075 w 613822"/>
              <a:gd name="connsiteY2" fmla="*/ 200025 h 219075"/>
              <a:gd name="connsiteX3" fmla="*/ 600075 w 613822"/>
              <a:gd name="connsiteY3" fmla="*/ 21907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822" h="219075">
                <a:moveTo>
                  <a:pt x="0" y="0"/>
                </a:moveTo>
                <a:cubicBezTo>
                  <a:pt x="178594" y="35719"/>
                  <a:pt x="357188" y="71438"/>
                  <a:pt x="457200" y="104775"/>
                </a:cubicBezTo>
                <a:cubicBezTo>
                  <a:pt x="557212" y="138112"/>
                  <a:pt x="576263" y="180975"/>
                  <a:pt x="600075" y="200025"/>
                </a:cubicBezTo>
                <a:cubicBezTo>
                  <a:pt x="623887" y="219075"/>
                  <a:pt x="611981" y="219075"/>
                  <a:pt x="600075" y="219075"/>
                </a:cubicBezTo>
              </a:path>
            </a:pathLst>
          </a:custGeom>
          <a:noFill/>
          <a:ln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29" name="Скругленный прямоугольник 32"/>
          <p:cNvSpPr>
            <a:spLocks noChangeArrowheads="1"/>
          </p:cNvSpPr>
          <p:nvPr/>
        </p:nvSpPr>
        <p:spPr bwMode="auto">
          <a:xfrm>
            <a:off x="1625922" y="4970299"/>
            <a:ext cx="2298006" cy="762957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altLang="ru-RU" sz="1400" b="1" dirty="0">
                <a:latin typeface="Arial Narrow" panose="020B0606020202030204" pitchFamily="34" charset="0"/>
              </a:rPr>
              <a:t>3. Учет операций в сети (переключения, заземления, ..) </a:t>
            </a:r>
          </a:p>
        </p:txBody>
      </p:sp>
      <p:sp>
        <p:nvSpPr>
          <p:cNvPr id="31" name="Полилиния 30"/>
          <p:cNvSpPr/>
          <p:nvPr/>
        </p:nvSpPr>
        <p:spPr>
          <a:xfrm flipH="1" flipV="1">
            <a:off x="1403647" y="3998807"/>
            <a:ext cx="222275" cy="934565"/>
          </a:xfrm>
          <a:custGeom>
            <a:avLst/>
            <a:gdLst>
              <a:gd name="connsiteX0" fmla="*/ 0 w 613822"/>
              <a:gd name="connsiteY0" fmla="*/ 0 h 219075"/>
              <a:gd name="connsiteX1" fmla="*/ 457200 w 613822"/>
              <a:gd name="connsiteY1" fmla="*/ 104775 h 219075"/>
              <a:gd name="connsiteX2" fmla="*/ 600075 w 613822"/>
              <a:gd name="connsiteY2" fmla="*/ 200025 h 219075"/>
              <a:gd name="connsiteX3" fmla="*/ 600075 w 613822"/>
              <a:gd name="connsiteY3" fmla="*/ 21907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822" h="219075">
                <a:moveTo>
                  <a:pt x="0" y="0"/>
                </a:moveTo>
                <a:cubicBezTo>
                  <a:pt x="178594" y="35719"/>
                  <a:pt x="357188" y="71438"/>
                  <a:pt x="457200" y="104775"/>
                </a:cubicBezTo>
                <a:cubicBezTo>
                  <a:pt x="557212" y="138112"/>
                  <a:pt x="576263" y="180975"/>
                  <a:pt x="600075" y="200025"/>
                </a:cubicBezTo>
                <a:cubicBezTo>
                  <a:pt x="623887" y="219075"/>
                  <a:pt x="611981" y="219075"/>
                  <a:pt x="600075" y="219075"/>
                </a:cubicBezTo>
              </a:path>
            </a:pathLst>
          </a:custGeom>
          <a:noFill/>
          <a:ln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10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2" y="202630"/>
            <a:ext cx="8229600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Предпосылки проектов автоматизации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33322" y="1303893"/>
            <a:ext cx="7992888" cy="475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Высокий износ средств диспетчерско-технологического управления (ДТУ) предприятий </a:t>
            </a:r>
            <a:r>
              <a:rPr lang="ru-RU" dirty="0"/>
              <a:t>распределительных </a:t>
            </a:r>
            <a:r>
              <a:rPr lang="ru-RU" dirty="0" smtClean="0"/>
              <a:t>сетей Холдинга МРСК и муниципальных сетевых компаний;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Высокая стоимость модернизации полного комплекса классических средств ДТУ, включающих: мнемонический щит, оперативно-информационный комплекс, ПО электронных журналов, пакеты технологических программ;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Высокая стоимость владения, за счет необходимости обеспечивать техническое обслуживание комплекса с высокой долей оборудования; 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Высокие затраты на интеграцию систем в классическом комплексе СДТУ, вследствие разнородности программно-аппаратных систем;  </a:t>
            </a:r>
          </a:p>
          <a:p>
            <a:pPr>
              <a:spcBef>
                <a:spcPts val="600"/>
              </a:spcBef>
            </a:pP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4829" y="980728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Предпосылками  являются следующие объективные факторы: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5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839980"/>
            <a:ext cx="5913460" cy="1748883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918" y="150199"/>
            <a:ext cx="7102041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Автоматизированная регистрация событий  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04" y="5790721"/>
            <a:ext cx="89416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ДИС обеспечивает автоматизированный </a:t>
            </a:r>
            <a:r>
              <a:rPr lang="ru-RU" sz="1600" dirty="0">
                <a:solidFill>
                  <a:srgbClr val="00642D"/>
                </a:solidFill>
              </a:rPr>
              <a:t>интеллектуальный ввод с использованием схемы </a:t>
            </a:r>
            <a:r>
              <a:rPr lang="ru-RU" sz="1600" dirty="0" smtClean="0">
                <a:solidFill>
                  <a:srgbClr val="00642D"/>
                </a:solidFill>
              </a:rPr>
              <a:t>информации о событиях, происходящих в сети. Просмотр событий обеспечивается через прикладные журналы событий.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789" y="1176627"/>
            <a:ext cx="6678220" cy="1668464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9013" y="2691117"/>
            <a:ext cx="5957483" cy="1601979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cxnSp>
        <p:nvCxnSpPr>
          <p:cNvPr id="33" name="Прямая соединительная линия 32"/>
          <p:cNvCxnSpPr/>
          <p:nvPr/>
        </p:nvCxnSpPr>
        <p:spPr>
          <a:xfrm flipH="1">
            <a:off x="5362841" y="2127609"/>
            <a:ext cx="1709936" cy="274244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49" idx="3"/>
          </p:cNvCxnSpPr>
          <p:nvPr/>
        </p:nvCxnSpPr>
        <p:spPr>
          <a:xfrm flipH="1">
            <a:off x="2410514" y="3199186"/>
            <a:ext cx="1629362" cy="144133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50" idx="1"/>
          </p:cNvCxnSpPr>
          <p:nvPr/>
        </p:nvCxnSpPr>
        <p:spPr>
          <a:xfrm flipH="1">
            <a:off x="3851922" y="5017403"/>
            <a:ext cx="2927010" cy="154750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Скругленный прямоугольник 32"/>
          <p:cNvSpPr>
            <a:spLocks noChangeArrowheads="1"/>
          </p:cNvSpPr>
          <p:nvPr/>
        </p:nvSpPr>
        <p:spPr bwMode="auto">
          <a:xfrm>
            <a:off x="6756417" y="1597737"/>
            <a:ext cx="2268991" cy="65231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1. Журнал технологических нарушений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49" name="Скругленный прямоугольник 32"/>
          <p:cNvSpPr>
            <a:spLocks noChangeArrowheads="1"/>
          </p:cNvSpPr>
          <p:nvPr/>
        </p:nvSpPr>
        <p:spPr bwMode="auto">
          <a:xfrm>
            <a:off x="83806" y="3199186"/>
            <a:ext cx="2326708" cy="28826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2. Журнал неисправностей</a:t>
            </a:r>
          </a:p>
        </p:txBody>
      </p:sp>
      <p:sp>
        <p:nvSpPr>
          <p:cNvPr id="50" name="Скругленный прямоугольник 32"/>
          <p:cNvSpPr>
            <a:spLocks noChangeArrowheads="1"/>
          </p:cNvSpPr>
          <p:nvPr/>
        </p:nvSpPr>
        <p:spPr bwMode="auto">
          <a:xfrm>
            <a:off x="6778932" y="4733598"/>
            <a:ext cx="1984151" cy="56761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3. Журнал операций с плакатами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0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17562"/>
            <a:ext cx="6131024" cy="8367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8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Запись журнала технологических нарушений</a:t>
            </a:r>
          </a:p>
        </p:txBody>
      </p:sp>
      <p:pic>
        <p:nvPicPr>
          <p:cNvPr id="69635" name="Picture 2" descr="C:\Users\DENIS~1.MOD\AppData\Local\Temp\SNAGHTMLf025b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107362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Users\DENIS~1.MOD\AppData\Local\Temp\SNAGHTML22c3b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01688"/>
            <a:ext cx="6731510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608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00" y="94506"/>
            <a:ext cx="5488719" cy="592009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отчетности  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3500" y="5116834"/>
            <a:ext cx="48230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Диспетчер имеет возможность получать текущие сводки и отчеты в разрезе всей сети, выделенного энергообъекта. </a:t>
            </a:r>
          </a:p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Доступны средства поиска, фильтрации, сортировки.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86" y="1024764"/>
            <a:ext cx="5496483" cy="1530102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328" y="2086300"/>
            <a:ext cx="6184404" cy="1717426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2845" y="3090656"/>
            <a:ext cx="6337552" cy="1837034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6269" y="2996066"/>
            <a:ext cx="2439722" cy="3431920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14" name="Скругленный прямоугольник 32"/>
          <p:cNvSpPr>
            <a:spLocks noChangeArrowheads="1"/>
          </p:cNvSpPr>
          <p:nvPr/>
        </p:nvSpPr>
        <p:spPr bwMode="auto">
          <a:xfrm>
            <a:off x="126526" y="2781926"/>
            <a:ext cx="1853186" cy="50070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2. </a:t>
            </a:r>
            <a:r>
              <a:rPr lang="ru-RU" sz="1400" b="1" dirty="0"/>
              <a:t>Установленные заземления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5" name="Скругленный прямоугольник 32"/>
          <p:cNvSpPr>
            <a:spLocks noChangeArrowheads="1"/>
          </p:cNvSpPr>
          <p:nvPr/>
        </p:nvSpPr>
        <p:spPr bwMode="auto">
          <a:xfrm>
            <a:off x="5508104" y="1204472"/>
            <a:ext cx="1728192" cy="50070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1. Отклонения от нормальной схемы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6" name="Скругленный прямоугольник 32"/>
          <p:cNvSpPr>
            <a:spLocks noChangeArrowheads="1"/>
          </p:cNvSpPr>
          <p:nvPr/>
        </p:nvSpPr>
        <p:spPr bwMode="auto">
          <a:xfrm>
            <a:off x="1052982" y="4231464"/>
            <a:ext cx="1670259" cy="50070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3. Заявки на вывод в ремонт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7" name="Скругленный прямоугольник 32"/>
          <p:cNvSpPr>
            <a:spLocks noChangeArrowheads="1"/>
          </p:cNvSpPr>
          <p:nvPr/>
        </p:nvSpPr>
        <p:spPr bwMode="auto">
          <a:xfrm>
            <a:off x="5148064" y="5410989"/>
            <a:ext cx="1670259" cy="610299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4. Суточная ведомость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02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896" y="1957238"/>
            <a:ext cx="5020800" cy="27262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637" y="88733"/>
            <a:ext cx="6284106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Автоматизация принятия решений диспетчером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3637" y="5639285"/>
            <a:ext cx="88645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Топологический процессор ДИС анализируя связность сети производит расчеты: выдачу предупреждений об опасных действиях, отклонения от нормального положения, обесточенные участки, прочую аналитику.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888" y="1254721"/>
            <a:ext cx="2417799" cy="2192250"/>
          </a:xfrm>
          <a:prstGeom prst="rect">
            <a:avLst/>
          </a:prstGeom>
          <a:ln w="28575">
            <a:solidFill>
              <a:srgbClr val="92D05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3344" y="1517885"/>
            <a:ext cx="1163360" cy="903315"/>
          </a:xfrm>
          <a:prstGeom prst="rect">
            <a:avLst/>
          </a:prstGeom>
          <a:ln>
            <a:solidFill>
              <a:srgbClr val="92D05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1922956" y="1501157"/>
            <a:ext cx="1193748" cy="92004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1561807" y="2437930"/>
            <a:ext cx="954220" cy="1110750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36" y="1554836"/>
            <a:ext cx="1300173" cy="505026"/>
          </a:xfrm>
          <a:prstGeom prst="rect">
            <a:avLst/>
          </a:prstGeom>
          <a:ln>
            <a:solidFill>
              <a:srgbClr val="92D050"/>
            </a:solidFill>
          </a:ln>
        </p:spPr>
      </p:pic>
      <p:sp>
        <p:nvSpPr>
          <p:cNvPr id="23" name="Прямоугольник 22"/>
          <p:cNvSpPr/>
          <p:nvPr/>
        </p:nvSpPr>
        <p:spPr>
          <a:xfrm>
            <a:off x="-14615" y="1501157"/>
            <a:ext cx="1344724" cy="55870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829058" y="2068369"/>
            <a:ext cx="380797" cy="1464400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5209256" y="2379590"/>
            <a:ext cx="972097" cy="188352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6181353" y="3165019"/>
            <a:ext cx="1800200" cy="1698559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кругленный прямоугольник 32"/>
          <p:cNvSpPr>
            <a:spLocks noChangeArrowheads="1"/>
          </p:cNvSpPr>
          <p:nvPr/>
        </p:nvSpPr>
        <p:spPr bwMode="auto">
          <a:xfrm>
            <a:off x="487323" y="3685283"/>
            <a:ext cx="2486472" cy="72431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1. Блокировки на допустимость проведения операций</a:t>
            </a:r>
          </a:p>
        </p:txBody>
      </p:sp>
      <p:sp>
        <p:nvSpPr>
          <p:cNvPr id="36" name="Скругленный прямоугольник 32"/>
          <p:cNvSpPr>
            <a:spLocks noChangeArrowheads="1"/>
          </p:cNvSpPr>
          <p:nvPr/>
        </p:nvSpPr>
        <p:spPr bwMode="auto">
          <a:xfrm>
            <a:off x="6422921" y="4869112"/>
            <a:ext cx="2530730" cy="54224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en-US" sz="1400" b="1" dirty="0" smtClean="0">
                <a:latin typeface="Arial Narrow" panose="020B0606020202030204" pitchFamily="34" charset="0"/>
              </a:rPr>
              <a:t>2. </a:t>
            </a:r>
            <a:r>
              <a:rPr lang="ru-RU" sz="1400" b="1" dirty="0" smtClean="0">
                <a:latin typeface="Arial Narrow" panose="020B0606020202030204" pitchFamily="34" charset="0"/>
              </a:rPr>
              <a:t>Подсветка Отключенного и Заземленного участка фидера</a:t>
            </a:r>
            <a:endParaRPr lang="ru-RU" sz="14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9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584" y="108294"/>
            <a:ext cx="6977528" cy="778098"/>
          </a:xfrm>
        </p:spPr>
        <p:txBody>
          <a:bodyPr/>
          <a:lstStyle/>
          <a:p>
            <a:pPr algn="l"/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Автоматизация принятия решений </a:t>
            </a: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диспетчером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514" y="5481748"/>
            <a:ext cx="88533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Моделирование сети с использованием контроля текущего и задания нормального состояния оборудования позволяет контролировать корректность плановых переключений и осуществлять поиск наилучшего решения в условиях ликвидации аварий.         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05328"/>
            <a:ext cx="3168352" cy="2572741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7774" y="1522086"/>
            <a:ext cx="3600400" cy="2572067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20" name="Прямоугольник 19"/>
          <p:cNvSpPr/>
          <p:nvPr/>
        </p:nvSpPr>
        <p:spPr>
          <a:xfrm>
            <a:off x="755576" y="1646998"/>
            <a:ext cx="720080" cy="1782002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1079612" y="3429000"/>
            <a:ext cx="483146" cy="586793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785200" y="1792324"/>
            <a:ext cx="1296144" cy="208823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2645112" y="3877469"/>
            <a:ext cx="974236" cy="789109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1322" y="2396593"/>
            <a:ext cx="3669500" cy="2961750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6311370" y="3729311"/>
            <a:ext cx="479298" cy="36828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5224254" y="3883551"/>
            <a:ext cx="1076955" cy="526738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2"/>
          <p:cNvSpPr>
            <a:spLocks noChangeArrowheads="1"/>
          </p:cNvSpPr>
          <p:nvPr/>
        </p:nvSpPr>
        <p:spPr bwMode="auto">
          <a:xfrm>
            <a:off x="270208" y="4166968"/>
            <a:ext cx="1997535" cy="28826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1. Нормальный фидер</a:t>
            </a:r>
          </a:p>
        </p:txBody>
      </p:sp>
      <p:sp>
        <p:nvSpPr>
          <p:cNvPr id="38" name="Скругленный прямоугольник 32"/>
          <p:cNvSpPr>
            <a:spLocks noChangeArrowheads="1"/>
          </p:cNvSpPr>
          <p:nvPr/>
        </p:nvSpPr>
        <p:spPr bwMode="auto">
          <a:xfrm>
            <a:off x="1746117" y="4723467"/>
            <a:ext cx="1673755" cy="28826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2. Текущий фидер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39" name="Скругленный прямоугольник 32"/>
          <p:cNvSpPr>
            <a:spLocks noChangeArrowheads="1"/>
          </p:cNvSpPr>
          <p:nvPr/>
        </p:nvSpPr>
        <p:spPr bwMode="auto">
          <a:xfrm>
            <a:off x="3059832" y="4293553"/>
            <a:ext cx="2179441" cy="28826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3. Обесточенный участок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59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0507" y="54824"/>
            <a:ext cx="6383701" cy="778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ru-RU" sz="2800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потребителями</a:t>
            </a:r>
            <a:endParaRPr lang="ru-RU" sz="2800" kern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4455903"/>
            <a:ext cx="4352925" cy="18764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8501" y="1501220"/>
            <a:ext cx="3600400" cy="2076781"/>
          </a:xfrm>
          <a:prstGeom prst="rect">
            <a:avLst/>
          </a:prstGeom>
        </p:spPr>
      </p:pic>
      <p:sp>
        <p:nvSpPr>
          <p:cNvPr id="10" name="Скругленный прямоугольник 32"/>
          <p:cNvSpPr>
            <a:spLocks noChangeArrowheads="1"/>
          </p:cNvSpPr>
          <p:nvPr/>
        </p:nvSpPr>
        <p:spPr bwMode="auto">
          <a:xfrm>
            <a:off x="192475" y="4646860"/>
            <a:ext cx="2232248" cy="51664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2. Формирование списков обесточенных абонентов</a:t>
            </a:r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976601" y="2235032"/>
            <a:ext cx="978408" cy="4145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97" y="1547546"/>
            <a:ext cx="3322712" cy="2007472"/>
          </a:xfrm>
          <a:prstGeom prst="rect">
            <a:avLst/>
          </a:prstGeom>
        </p:spPr>
      </p:pic>
      <p:sp>
        <p:nvSpPr>
          <p:cNvPr id="7" name="Скругленный прямоугольник 32"/>
          <p:cNvSpPr>
            <a:spLocks noChangeArrowheads="1"/>
          </p:cNvSpPr>
          <p:nvPr/>
        </p:nvSpPr>
        <p:spPr bwMode="auto">
          <a:xfrm>
            <a:off x="395536" y="908749"/>
            <a:ext cx="2232248" cy="51664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1. </a:t>
            </a:r>
            <a:r>
              <a:rPr lang="ru-RU" sz="1400" b="1" dirty="0" smtClean="0">
                <a:latin typeface="Arial Narrow" panose="020B0606020202030204" pitchFamily="34" charset="0"/>
              </a:rPr>
              <a:t>Поиск абонентов со схемы</a:t>
            </a:r>
            <a:endParaRPr lang="ru-RU" sz="1400" b="1" dirty="0">
              <a:latin typeface="Arial Narrow" panose="020B0606020202030204" pitchFamily="34" charset="0"/>
            </a:endParaRP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682341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Диспетчер имеет возможность поиска по БД абонентов ДИС, поиска абонентов текущего объекта, подстанции</a:t>
            </a:r>
            <a:endParaRPr lang="ru-RU" sz="1600" dirty="0">
              <a:solidFill>
                <a:srgbClr val="00642D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3652" y="3999715"/>
            <a:ext cx="79533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При отключениях формируется перечень обесточенных абонентов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4273" y="4434904"/>
            <a:ext cx="1450851" cy="194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67" y="846497"/>
            <a:ext cx="6886281" cy="3744416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10" y="-27307"/>
            <a:ext cx="8229600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Ведение режимных параметров 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0352" y="5687823"/>
            <a:ext cx="88341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Ввод данных телеизмерений обеспечивает формирование режимно - топологического представления электрической сети, позволяет решать балансовые задачи и контролировать величины электропотребления в требуемом разрезе.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2111581"/>
            <a:ext cx="5456871" cy="3187768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28" name="Прямоугольник 27"/>
          <p:cNvSpPr/>
          <p:nvPr/>
        </p:nvSpPr>
        <p:spPr>
          <a:xfrm>
            <a:off x="3802286" y="4347976"/>
            <a:ext cx="936104" cy="216024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3938807" y="4564000"/>
            <a:ext cx="338737" cy="539610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602873" y="4561920"/>
            <a:ext cx="936104" cy="216024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3938807" y="4777944"/>
            <a:ext cx="2085923" cy="382405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2406388" y="4347976"/>
            <a:ext cx="936104" cy="216024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304108" y="2205203"/>
            <a:ext cx="286590" cy="74360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70618" y="2205203"/>
            <a:ext cx="293292" cy="74360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976524" y="2948814"/>
            <a:ext cx="1485340" cy="2350535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1304108" y="2948815"/>
            <a:ext cx="109061" cy="504054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2799260" y="4566851"/>
            <a:ext cx="249035" cy="536759"/>
          </a:xfrm>
          <a:prstGeom prst="line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Рисунок 46"/>
          <p:cNvPicPr/>
          <p:nvPr/>
        </p:nvPicPr>
        <p:blipFill>
          <a:blip r:embed="rId5"/>
          <a:stretch>
            <a:fillRect/>
          </a:stretch>
        </p:blipFill>
        <p:spPr>
          <a:xfrm>
            <a:off x="7018714" y="2370449"/>
            <a:ext cx="1688120" cy="1711809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48" name="Скругленный прямоугольник 32"/>
          <p:cNvSpPr>
            <a:spLocks noChangeArrowheads="1"/>
          </p:cNvSpPr>
          <p:nvPr/>
        </p:nvSpPr>
        <p:spPr bwMode="auto">
          <a:xfrm>
            <a:off x="2531193" y="5251979"/>
            <a:ext cx="2412228" cy="380175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Ручной ввод телеизмерений</a:t>
            </a:r>
          </a:p>
        </p:txBody>
      </p:sp>
    </p:spTree>
    <p:extLst>
      <p:ext uri="{BB962C8B-B14F-4D97-AF65-F5344CB8AC3E}">
        <p14:creationId xmlns:p14="http://schemas.microsoft.com/office/powerpoint/2010/main" val="77931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" y="0"/>
            <a:ext cx="6370612" cy="838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Расчет </a:t>
            </a:r>
            <a:r>
              <a:rPr lang="ru-RU" sz="28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потокораспределения</a:t>
            </a: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основе данных по замерам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80" y="980728"/>
            <a:ext cx="8640960" cy="38786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1905" y="5085184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Входными данными является: телеизмерения, </a:t>
            </a:r>
            <a:r>
              <a:rPr lang="ru-RU" sz="1600" dirty="0" err="1" smtClean="0">
                <a:solidFill>
                  <a:srgbClr val="00642D"/>
                </a:solidFill>
              </a:rPr>
              <a:t>всевдо</a:t>
            </a:r>
            <a:r>
              <a:rPr lang="ru-RU" sz="1600" dirty="0" smtClean="0">
                <a:solidFill>
                  <a:srgbClr val="00642D"/>
                </a:solidFill>
              </a:rPr>
              <a:t>-измерения (замеры, ручной ввод), положения КА, накладываемые на модель сети.</a:t>
            </a:r>
          </a:p>
          <a:p>
            <a:pPr lvl="0"/>
            <a:endParaRPr lang="ru-RU" sz="1600" dirty="0" smtClean="0">
              <a:solidFill>
                <a:srgbClr val="00642D"/>
              </a:solidFill>
            </a:endParaRPr>
          </a:p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Выходные данные: напряжения на шинах, потоки мощности, токи по линиям, обмоткам трансформаторов </a:t>
            </a:r>
            <a:endParaRPr lang="ru-RU" sz="1600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50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408712" cy="838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Отображение графиков из </a:t>
            </a:r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архивов телеизмерений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6775598" cy="28840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844824"/>
            <a:ext cx="5240868" cy="35256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9713" y="5661248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ДИС обеспечивает построение по запросу пользователя графика изменения наблюдаемого значения измерения во времени (тренды).</a:t>
            </a:r>
            <a:endParaRPr lang="ru-RU" sz="1600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05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07" y="54824"/>
            <a:ext cx="6383701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 к справочной информации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48" y="5899296"/>
            <a:ext cx="8496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Диспетчер имеет доступ к атрибутивной информации по оборудованию ПС и ЛЭП, информации о потребителях ЭЭ 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55" y="1359494"/>
            <a:ext cx="7488009" cy="4069825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48" y="1173603"/>
            <a:ext cx="2843039" cy="1791048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cxnSp>
        <p:nvCxnSpPr>
          <p:cNvPr id="22" name="Прямая соединительная линия 21"/>
          <p:cNvCxnSpPr/>
          <p:nvPr/>
        </p:nvCxnSpPr>
        <p:spPr>
          <a:xfrm flipH="1">
            <a:off x="2012334" y="2170744"/>
            <a:ext cx="779284" cy="2664296"/>
          </a:xfrm>
          <a:prstGeom prst="line">
            <a:avLst/>
          </a:prstGeom>
          <a:ln w="28575">
            <a:solidFill>
              <a:srgbClr val="FA7336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904119" y="2508821"/>
            <a:ext cx="972137" cy="972479"/>
          </a:xfrm>
          <a:prstGeom prst="line">
            <a:avLst/>
          </a:prstGeom>
          <a:ln w="28575">
            <a:solidFill>
              <a:srgbClr val="FA7336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Рисунок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7070" y="3542911"/>
            <a:ext cx="2892574" cy="1477059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698" y="2802735"/>
            <a:ext cx="1869218" cy="2762680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  <p:cxnSp>
        <p:nvCxnSpPr>
          <p:cNvPr id="37" name="Прямая соединительная линия 36"/>
          <p:cNvCxnSpPr/>
          <p:nvPr/>
        </p:nvCxnSpPr>
        <p:spPr>
          <a:xfrm flipH="1">
            <a:off x="3912872" y="1884079"/>
            <a:ext cx="453546" cy="1034091"/>
          </a:xfrm>
          <a:prstGeom prst="line">
            <a:avLst/>
          </a:prstGeom>
          <a:ln w="28575">
            <a:solidFill>
              <a:srgbClr val="FA7336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Скругленный прямоугольник 32"/>
          <p:cNvSpPr>
            <a:spLocks noChangeArrowheads="1"/>
          </p:cNvSpPr>
          <p:nvPr/>
        </p:nvSpPr>
        <p:spPr bwMode="auto">
          <a:xfrm>
            <a:off x="581928" y="959862"/>
            <a:ext cx="2046277" cy="31742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1. Поиск энергообъектов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43" name="Скругленный прямоугольник 32"/>
          <p:cNvSpPr>
            <a:spLocks noChangeArrowheads="1"/>
          </p:cNvSpPr>
          <p:nvPr/>
        </p:nvSpPr>
        <p:spPr bwMode="auto">
          <a:xfrm>
            <a:off x="3485024" y="5471872"/>
            <a:ext cx="1951071" cy="355329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2. БД оборудования</a:t>
            </a:r>
          </a:p>
          <a:p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44" name="Скругленный прямоугольник 32"/>
          <p:cNvSpPr>
            <a:spLocks noChangeArrowheads="1"/>
          </p:cNvSpPr>
          <p:nvPr/>
        </p:nvSpPr>
        <p:spPr bwMode="auto">
          <a:xfrm>
            <a:off x="6905972" y="4985184"/>
            <a:ext cx="2046277" cy="34305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r>
              <a:rPr lang="ru-RU" sz="1400" b="1" dirty="0">
                <a:latin typeface="Arial Narrow" panose="020B0606020202030204" pitchFamily="34" charset="0"/>
              </a:rPr>
              <a:t>3. Поиск абонентов</a:t>
            </a:r>
          </a:p>
        </p:txBody>
      </p:sp>
    </p:spTree>
    <p:extLst>
      <p:ext uri="{BB962C8B-B14F-4D97-AF65-F5344CB8AC3E}">
        <p14:creationId xmlns:p14="http://schemas.microsoft.com/office/powerpoint/2010/main" val="320542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114" y="188640"/>
            <a:ext cx="6789158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от компании «МОДУС ЭНЕРГО»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31114" y="1412776"/>
            <a:ext cx="830132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Комплексное решение класса </a:t>
            </a:r>
            <a:r>
              <a:rPr lang="en-US" dirty="0" smtClean="0"/>
              <a:t>NMS/DMS</a:t>
            </a:r>
            <a:r>
              <a:rPr lang="ru-RU" dirty="0" smtClean="0"/>
              <a:t>*, на базе </a:t>
            </a:r>
            <a:r>
              <a:rPr lang="ru-RU" dirty="0" err="1" smtClean="0"/>
              <a:t>программно</a:t>
            </a:r>
            <a:r>
              <a:rPr lang="en-US" dirty="0" smtClean="0"/>
              <a:t>-</a:t>
            </a:r>
            <a:r>
              <a:rPr lang="ru-RU" dirty="0" smtClean="0"/>
              <a:t>аппаратного комплекса, обеспечивающего работу в непрерывном </a:t>
            </a:r>
            <a:r>
              <a:rPr lang="ru-RU" dirty="0"/>
              <a:t>круглосуточном </a:t>
            </a:r>
            <a:r>
              <a:rPr lang="ru-RU" dirty="0" smtClean="0"/>
              <a:t>режиме и решения задач </a:t>
            </a:r>
            <a:r>
              <a:rPr lang="ru-RU" dirty="0"/>
              <a:t>оперативного управления </a:t>
            </a:r>
            <a:r>
              <a:rPr lang="ru-RU" dirty="0" smtClean="0"/>
              <a:t>энергообъектами;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Работа пользователя основана </a:t>
            </a:r>
            <a:r>
              <a:rPr lang="ru-RU" dirty="0"/>
              <a:t>на ведении </a:t>
            </a:r>
            <a:r>
              <a:rPr lang="ru-RU" dirty="0" smtClean="0"/>
              <a:t>модели оперативной </a:t>
            </a:r>
            <a:r>
              <a:rPr lang="ru-RU" dirty="0"/>
              <a:t>схемы </a:t>
            </a:r>
            <a:r>
              <a:rPr lang="ru-RU" dirty="0" smtClean="0"/>
              <a:t>0,4-20 кВ</a:t>
            </a:r>
            <a:r>
              <a:rPr lang="ru-RU" dirty="0"/>
              <a:t>, представленной в графическом виде (мнемосхемы</a:t>
            </a:r>
            <a:r>
              <a:rPr lang="ru-RU" dirty="0" smtClean="0"/>
              <a:t>);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Реализация </a:t>
            </a:r>
            <a:r>
              <a:rPr lang="ru-RU" b="1" dirty="0" smtClean="0"/>
              <a:t>операционных</a:t>
            </a:r>
            <a:r>
              <a:rPr lang="ru-RU" dirty="0" smtClean="0"/>
              <a:t> функций: актуализация оперативной схемы (мнемосхемы) электрической сети, </a:t>
            </a:r>
            <a:r>
              <a:rPr lang="ru-RU" dirty="0"/>
              <a:t>подключение каналов </a:t>
            </a:r>
            <a:r>
              <a:rPr lang="ru-RU" dirty="0" smtClean="0"/>
              <a:t>телемеханики, ручной ввод событий в сети, регистрация событий, автоматизация бланков переключений, </a:t>
            </a:r>
            <a:r>
              <a:rPr lang="ru-RU" dirty="0"/>
              <a:t>ведение </a:t>
            </a:r>
            <a:r>
              <a:rPr lang="ru-RU" dirty="0" smtClean="0"/>
              <a:t>журналов;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Реализация </a:t>
            </a:r>
            <a:r>
              <a:rPr lang="ru-RU" b="1" dirty="0" smtClean="0"/>
              <a:t>неоперационных</a:t>
            </a:r>
            <a:r>
              <a:rPr lang="ru-RU" dirty="0" smtClean="0"/>
              <a:t> </a:t>
            </a:r>
            <a:r>
              <a:rPr lang="ru-RU" dirty="0"/>
              <a:t>функций</a:t>
            </a:r>
            <a:r>
              <a:rPr lang="ru-RU" dirty="0" smtClean="0"/>
              <a:t>: моделирование ненаблюдаемой части сети,  доступ к </a:t>
            </a:r>
            <a:r>
              <a:rPr lang="ru-RU" dirty="0"/>
              <a:t>справочной информации </a:t>
            </a:r>
            <a:r>
              <a:rPr lang="ru-RU" dirty="0" smtClean="0"/>
              <a:t>со схемы электрической сети, формирование сводок и отчетов, </a:t>
            </a:r>
            <a:r>
              <a:rPr lang="ru-RU" dirty="0"/>
              <a:t>ведение </a:t>
            </a:r>
            <a:r>
              <a:rPr lang="ru-RU" dirty="0" smtClean="0"/>
              <a:t>журналов (дефектов </a:t>
            </a:r>
            <a:r>
              <a:rPr lang="ru-RU" dirty="0"/>
              <a:t>и </a:t>
            </a:r>
            <a:r>
              <a:rPr lang="ru-RU" dirty="0" smtClean="0"/>
              <a:t>неполадок, заявок на вывод в ремонт, ...)  ;</a:t>
            </a:r>
            <a:endParaRPr lang="ru-RU" dirty="0"/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ru-RU" sz="1200" dirty="0" smtClean="0"/>
              <a:t>* </a:t>
            </a:r>
            <a:r>
              <a:rPr lang="en-US" sz="1200" dirty="0"/>
              <a:t>NMS/DMS </a:t>
            </a:r>
            <a:r>
              <a:rPr lang="ru-RU" sz="1200" dirty="0" smtClean="0"/>
              <a:t>– (</a:t>
            </a:r>
            <a:r>
              <a:rPr lang="en-US" sz="1200" dirty="0" smtClean="0"/>
              <a:t>Distribution </a:t>
            </a:r>
            <a:r>
              <a:rPr lang="en-US" sz="1200" dirty="0"/>
              <a:t>management </a:t>
            </a:r>
            <a:r>
              <a:rPr lang="en-US" sz="1200" dirty="0" smtClean="0"/>
              <a:t>system</a:t>
            </a:r>
            <a:r>
              <a:rPr lang="ru-RU" sz="1200" dirty="0" smtClean="0"/>
              <a:t>, </a:t>
            </a:r>
            <a:r>
              <a:rPr lang="en-US" sz="1200" dirty="0" smtClean="0"/>
              <a:t>Network </a:t>
            </a:r>
            <a:r>
              <a:rPr lang="en-US" sz="1200" dirty="0"/>
              <a:t>management </a:t>
            </a:r>
            <a:r>
              <a:rPr lang="en-US" sz="1200" dirty="0" smtClean="0"/>
              <a:t>system</a:t>
            </a:r>
            <a:r>
              <a:rPr lang="ru-RU" sz="1200" dirty="0" smtClean="0"/>
              <a:t>)  - международная классификация программных комплексов, обеспечивающих задачи автоматизации управления электрическими сетями </a:t>
            </a:r>
            <a:endParaRPr lang="en-US" sz="1200" dirty="0"/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9482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107504" y="113109"/>
            <a:ext cx="6301903" cy="93107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ru-RU" alt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 к данным </a:t>
            </a:r>
            <a:r>
              <a:rPr lang="ru-RU" alt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alt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оборудованию и ЛЭП</a:t>
            </a:r>
            <a:endParaRPr lang="ru-RU" alt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062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45059" name="Содержимое 6" descr="ЦДС-данные по линиям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0112" y="653256"/>
            <a:ext cx="2876550" cy="3695700"/>
          </a:xfrm>
        </p:spPr>
      </p:pic>
      <p:sp>
        <p:nvSpPr>
          <p:cNvPr id="9" name="Прямоугольник 8"/>
          <p:cNvSpPr/>
          <p:nvPr/>
        </p:nvSpPr>
        <p:spPr>
          <a:xfrm>
            <a:off x="237904" y="5651837"/>
            <a:ext cx="8496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Атрибутивная информация по оборудованию и ЛЭП доступна в том числе с использованием всплывающих подсказок с отображением настраиваемых параметров, в том числе: марки, операционной зоны. 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45061" name="Рисунок 10" descr="РЭС-данные по линиям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616" y="2838194"/>
            <a:ext cx="3312368" cy="25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9" descr="РЭС-данные по линиям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214563"/>
            <a:ext cx="3752253" cy="329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ЦДС-данные по ТР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2325600" y="889139"/>
            <a:ext cx="3114675" cy="18097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6150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504" y="116632"/>
            <a:ext cx="6301903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sz="2800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безопасности в системе</a:t>
            </a:r>
            <a:endParaRPr lang="ru-RU" altLang="ru-RU" sz="2800" kern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3090" y="1287885"/>
            <a:ext cx="3302298" cy="19340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893383"/>
            <a:ext cx="84960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При входе в систему производится аутентификация с использованием пароля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052964"/>
            <a:ext cx="3520671" cy="24081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3186117"/>
            <a:ext cx="86549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При авторизации производится регистрация прав на доступ к данным и выполнение  разрешенных действий, в соответствие с заданными правами установленного профиля пользователя  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4068849"/>
            <a:ext cx="3472330" cy="2270669"/>
          </a:xfrm>
          <a:prstGeom prst="rect">
            <a:avLst/>
          </a:prstGeom>
        </p:spPr>
      </p:pic>
      <p:sp>
        <p:nvSpPr>
          <p:cNvPr id="11" name="Дуга 10"/>
          <p:cNvSpPr/>
          <p:nvPr/>
        </p:nvSpPr>
        <p:spPr>
          <a:xfrm>
            <a:off x="4860032" y="2564904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52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Описание Технических решений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21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968" y="2082915"/>
            <a:ext cx="5953199" cy="3113767"/>
          </a:xfrm>
          <a:prstGeom prst="rect">
            <a:avLst/>
          </a:prstGeom>
          <a:solidFill>
            <a:srgbClr val="B0EEC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074" name="Группа 37"/>
          <p:cNvGrpSpPr>
            <a:grpSpLocks/>
          </p:cNvGrpSpPr>
          <p:nvPr/>
        </p:nvGrpSpPr>
        <p:grpSpPr bwMode="auto">
          <a:xfrm>
            <a:off x="32392" y="691116"/>
            <a:ext cx="6580032" cy="5772083"/>
            <a:chOff x="-412489" y="302644"/>
            <a:chExt cx="10281301" cy="6476973"/>
          </a:xfrm>
        </p:grpSpPr>
        <p:sp>
          <p:nvSpPr>
            <p:cNvPr id="39" name="Прямоугольник с одним вырезанным углом 38"/>
            <p:cNvSpPr/>
            <p:nvPr/>
          </p:nvSpPr>
          <p:spPr>
            <a:xfrm>
              <a:off x="3162161" y="2024009"/>
              <a:ext cx="2495040" cy="714329"/>
            </a:xfrm>
            <a:prstGeom prst="snip1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accent2"/>
                  </a:solidFill>
                </a:rPr>
                <a:t>Технологические,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accent2"/>
                  </a:solidFill>
                </a:rPr>
                <a:t>электрические модели</a:t>
              </a:r>
            </a:p>
          </p:txBody>
        </p:sp>
        <p:sp>
          <p:nvSpPr>
            <p:cNvPr id="40" name="Прямоугольник с одним вырезанным углом 39"/>
            <p:cNvSpPr/>
            <p:nvPr/>
          </p:nvSpPr>
          <p:spPr>
            <a:xfrm>
              <a:off x="3524119" y="4260317"/>
              <a:ext cx="2248388" cy="856837"/>
            </a:xfrm>
            <a:prstGeom prst="snip1Rect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accent2"/>
                  </a:solidFill>
                </a:rPr>
                <a:t>Графическая 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accent2"/>
                  </a:solidFill>
                </a:rPr>
                <a:t>система Модус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accent2"/>
                  </a:solidFill>
                </a:rPr>
                <a:t>Электронные схемы</a:t>
              </a:r>
            </a:p>
          </p:txBody>
        </p:sp>
        <p:sp>
          <p:nvSpPr>
            <p:cNvPr id="41" name="Прямоугольник с одним вырезанным углом 40"/>
            <p:cNvSpPr/>
            <p:nvPr/>
          </p:nvSpPr>
          <p:spPr>
            <a:xfrm>
              <a:off x="-212753" y="1196791"/>
              <a:ext cx="1356817" cy="404370"/>
            </a:xfrm>
            <a:prstGeom prst="snip1Rect">
              <a:avLst/>
            </a:prstGeom>
            <a:solidFill>
              <a:srgbClr val="66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accent2"/>
                  </a:solidFill>
                </a:rPr>
                <a:t>CIM RDF</a:t>
              </a:r>
              <a:endParaRPr lang="ru-R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2" name="Овал 41"/>
            <p:cNvSpPr/>
            <p:nvPr/>
          </p:nvSpPr>
          <p:spPr>
            <a:xfrm>
              <a:off x="990308" y="6408202"/>
              <a:ext cx="1153419" cy="371415"/>
            </a:xfrm>
            <a:prstGeom prst="ellipse">
              <a:avLst/>
            </a:prstGeom>
            <a:solidFill>
              <a:srgbClr val="FFCCFF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2060"/>
                  </a:solidFill>
                </a:rPr>
                <a:t>Visio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84578" y="6014613"/>
              <a:ext cx="1411386" cy="32420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2060"/>
                  </a:solidFill>
                </a:rPr>
                <a:t>Topaz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-372594" y="5569654"/>
              <a:ext cx="1287363" cy="383885"/>
            </a:xfrm>
            <a:prstGeom prst="ellipse">
              <a:avLst/>
            </a:prstGeom>
            <a:solidFill>
              <a:srgbClr val="FFCC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2060"/>
                  </a:solidFill>
                </a:rPr>
                <a:t>DXF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-412489" y="6451414"/>
              <a:ext cx="1138541" cy="31886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2060"/>
                  </a:solidFill>
                </a:rPr>
                <a:t>PDF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1045621" y="5625720"/>
              <a:ext cx="1138539" cy="373197"/>
            </a:xfrm>
            <a:prstGeom prst="ellipse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>
                  <a:solidFill>
                    <a:srgbClr val="002060"/>
                  </a:solidFill>
                </a:rPr>
                <a:t>SVG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17980" y="3381676"/>
              <a:ext cx="2381575" cy="57181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accent2"/>
                  </a:solidFill>
                </a:rPr>
                <a:t>Электронный документооборот</a:t>
              </a:r>
            </a:p>
          </p:txBody>
        </p:sp>
        <p:cxnSp>
          <p:nvCxnSpPr>
            <p:cNvPr id="48" name="Прямая со стрелкой 47"/>
            <p:cNvCxnSpPr>
              <a:stCxn id="40" idx="2"/>
            </p:cNvCxnSpPr>
            <p:nvPr/>
          </p:nvCxnSpPr>
          <p:spPr>
            <a:xfrm flipH="1">
              <a:off x="1218722" y="4688736"/>
              <a:ext cx="2305397" cy="871881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Скругленный прямоугольник 48"/>
            <p:cNvSpPr/>
            <p:nvPr/>
          </p:nvSpPr>
          <p:spPr>
            <a:xfrm>
              <a:off x="3412561" y="433156"/>
              <a:ext cx="2215058" cy="85683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2"/>
                  </a:solidFill>
                </a:rPr>
                <a:t>Тренажер по оперативным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tx2"/>
                  </a:solidFill>
                </a:rPr>
                <a:t>переключениям</a:t>
              </a:r>
            </a:p>
          </p:txBody>
        </p:sp>
        <p:cxnSp>
          <p:nvCxnSpPr>
            <p:cNvPr id="50" name="Прямая со стрелкой 49"/>
            <p:cNvCxnSpPr/>
            <p:nvPr/>
          </p:nvCxnSpPr>
          <p:spPr>
            <a:xfrm flipV="1">
              <a:off x="5758865" y="1298310"/>
              <a:ext cx="539353" cy="1906845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 стрелкой 50"/>
            <p:cNvCxnSpPr>
              <a:endCxn id="53" idx="2"/>
            </p:cNvCxnSpPr>
            <p:nvPr/>
          </p:nvCxnSpPr>
          <p:spPr>
            <a:xfrm flipH="1" flipV="1">
              <a:off x="2197771" y="1248455"/>
              <a:ext cx="1383677" cy="775158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>
              <a:endCxn id="60" idx="0"/>
            </p:cNvCxnSpPr>
            <p:nvPr/>
          </p:nvCxnSpPr>
          <p:spPr>
            <a:xfrm>
              <a:off x="8000237" y="5195546"/>
              <a:ext cx="107659" cy="800597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Скругленный прямоугольник 52"/>
            <p:cNvSpPr/>
            <p:nvPr/>
          </p:nvSpPr>
          <p:spPr>
            <a:xfrm>
              <a:off x="1162174" y="411779"/>
              <a:ext cx="2071192" cy="83667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2"/>
                  </a:solidFill>
                </a:rPr>
                <a:t>Режимные 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tx2"/>
                  </a:solidFill>
                </a:rPr>
                <a:t>Тренажеры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tx2"/>
                  </a:solidFill>
                </a:rPr>
                <a:t>(Феникс)</a:t>
              </a:r>
            </a:p>
          </p:txBody>
        </p:sp>
        <p:cxnSp>
          <p:nvCxnSpPr>
            <p:cNvPr id="54" name="Прямая со стрелкой 53"/>
            <p:cNvCxnSpPr>
              <a:stCxn id="39" idx="2"/>
              <a:endCxn id="41" idx="0"/>
            </p:cNvCxnSpPr>
            <p:nvPr/>
          </p:nvCxnSpPr>
          <p:spPr>
            <a:xfrm flipH="1" flipV="1">
              <a:off x="1144064" y="1398976"/>
              <a:ext cx="2018097" cy="982197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Скругленный прямоугольник 54"/>
            <p:cNvSpPr/>
            <p:nvPr/>
          </p:nvSpPr>
          <p:spPr>
            <a:xfrm>
              <a:off x="197509" y="2285795"/>
              <a:ext cx="1785939" cy="7143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1200" dirty="0">
                  <a:solidFill>
                    <a:schemeClr val="accent2"/>
                  </a:solidFill>
                </a:rPr>
                <a:t>ПО Расчета</a:t>
              </a:r>
            </a:p>
            <a:p>
              <a:pPr algn="ctr"/>
              <a:r>
                <a:rPr lang="ru-RU" sz="1200" dirty="0">
                  <a:solidFill>
                    <a:schemeClr val="accent2"/>
                  </a:solidFill>
                </a:rPr>
                <a:t>режима</a:t>
              </a:r>
            </a:p>
          </p:txBody>
        </p:sp>
        <p:cxnSp>
          <p:nvCxnSpPr>
            <p:cNvPr id="56" name="Прямая со стрелкой 55"/>
            <p:cNvCxnSpPr>
              <a:stCxn id="39" idx="3"/>
              <a:endCxn id="49" idx="2"/>
            </p:cNvCxnSpPr>
            <p:nvPr/>
          </p:nvCxnSpPr>
          <p:spPr>
            <a:xfrm flipV="1">
              <a:off x="4409682" y="1289994"/>
              <a:ext cx="110409" cy="734015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Скругленный прямоугольник 56"/>
            <p:cNvSpPr/>
            <p:nvPr/>
          </p:nvSpPr>
          <p:spPr>
            <a:xfrm>
              <a:off x="4454824" y="5851786"/>
              <a:ext cx="2143127" cy="856838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2"/>
                  </a:solidFill>
                </a:rPr>
                <a:t>Базы 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tx2"/>
                  </a:solidFill>
                </a:rPr>
                <a:t>данных по оборудованию</a:t>
              </a:r>
            </a:p>
          </p:txBody>
        </p:sp>
        <p:cxnSp>
          <p:nvCxnSpPr>
            <p:cNvPr id="58" name="Прямая со стрелкой 57"/>
            <p:cNvCxnSpPr>
              <a:endCxn id="47" idx="3"/>
            </p:cNvCxnSpPr>
            <p:nvPr/>
          </p:nvCxnSpPr>
          <p:spPr>
            <a:xfrm flipH="1" flipV="1">
              <a:off x="2399555" y="3667586"/>
              <a:ext cx="1124564" cy="739772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>
              <a:endCxn id="55" idx="3"/>
            </p:cNvCxnSpPr>
            <p:nvPr/>
          </p:nvCxnSpPr>
          <p:spPr>
            <a:xfrm flipH="1">
              <a:off x="1983449" y="2583358"/>
              <a:ext cx="1178711" cy="59601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Скругленный прямоугольник 59"/>
            <p:cNvSpPr/>
            <p:nvPr/>
          </p:nvSpPr>
          <p:spPr>
            <a:xfrm>
              <a:off x="6715114" y="5996144"/>
              <a:ext cx="2785566" cy="571818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1200" dirty="0" err="1">
                  <a:solidFill>
                    <a:schemeClr val="tx2"/>
                  </a:solidFill>
                </a:rPr>
                <a:t>Геоинформационные</a:t>
              </a:r>
              <a:r>
                <a:rPr lang="ru-RU" sz="1200" dirty="0">
                  <a:solidFill>
                    <a:schemeClr val="tx2"/>
                  </a:solidFill>
                </a:rPr>
                <a:t> </a:t>
              </a:r>
            </a:p>
            <a:p>
              <a:pPr algn="ctr"/>
              <a:r>
                <a:rPr lang="ru-RU" sz="1200" dirty="0">
                  <a:solidFill>
                    <a:schemeClr val="tx2"/>
                  </a:solidFill>
                </a:rPr>
                <a:t>системы</a:t>
              </a: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6823903" y="2810448"/>
              <a:ext cx="2001739" cy="8568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1200" dirty="0">
                  <a:solidFill>
                    <a:schemeClr val="accent2"/>
                  </a:solidFill>
                </a:rPr>
                <a:t>Электронные журналы</a:t>
              </a:r>
            </a:p>
          </p:txBody>
        </p:sp>
        <p:cxnSp>
          <p:nvCxnSpPr>
            <p:cNvPr id="63" name="Прямая со стрелкой 62"/>
            <p:cNvCxnSpPr>
              <a:stCxn id="62" idx="0"/>
              <a:endCxn id="67" idx="1"/>
            </p:cNvCxnSpPr>
            <p:nvPr/>
          </p:nvCxnSpPr>
          <p:spPr>
            <a:xfrm flipV="1">
              <a:off x="7824773" y="1324037"/>
              <a:ext cx="1000869" cy="148641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Скругленный прямоугольник 63"/>
            <p:cNvSpPr/>
            <p:nvPr/>
          </p:nvSpPr>
          <p:spPr>
            <a:xfrm>
              <a:off x="5841741" y="470974"/>
              <a:ext cx="1793339" cy="789938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 smtClean="0">
                  <a:solidFill>
                    <a:schemeClr val="tx2"/>
                  </a:solidFill>
                </a:rPr>
                <a:t>ОИК /</a:t>
              </a:r>
              <a:endParaRPr lang="en-US" sz="1200" dirty="0">
                <a:solidFill>
                  <a:schemeClr val="tx2"/>
                </a:solidFill>
              </a:endParaRPr>
            </a:p>
            <a:p>
              <a:pPr algn="ctr">
                <a:defRPr/>
              </a:pPr>
              <a:r>
                <a:rPr lang="en-US" sz="1200" dirty="0">
                  <a:solidFill>
                    <a:schemeClr val="tx2"/>
                  </a:solidFill>
                </a:rPr>
                <a:t>SCADA</a:t>
              </a:r>
              <a:endParaRPr lang="ru-RU" sz="1200" dirty="0">
                <a:solidFill>
                  <a:schemeClr val="tx2"/>
                </a:solidFill>
              </a:endParaRPr>
            </a:p>
          </p:txBody>
        </p:sp>
        <p:cxnSp>
          <p:nvCxnSpPr>
            <p:cNvPr id="65" name="Прямая со стрелкой 64"/>
            <p:cNvCxnSpPr/>
            <p:nvPr/>
          </p:nvCxnSpPr>
          <p:spPr>
            <a:xfrm flipH="1" flipV="1">
              <a:off x="6973055" y="1298311"/>
              <a:ext cx="563936" cy="1512136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Прямоугольник с одним вырезанным углом 66"/>
            <p:cNvSpPr/>
            <p:nvPr/>
          </p:nvSpPr>
          <p:spPr>
            <a:xfrm>
              <a:off x="7782470" y="302644"/>
              <a:ext cx="2086342" cy="1021393"/>
            </a:xfrm>
            <a:prstGeom prst="snip1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1200" dirty="0">
                  <a:solidFill>
                    <a:schemeClr val="tx2"/>
                  </a:solidFill>
                </a:rPr>
                <a:t>Электронные журналы</a:t>
              </a:r>
            </a:p>
            <a:p>
              <a:pPr algn="ctr"/>
              <a:r>
                <a:rPr lang="ru-RU" sz="1200" dirty="0">
                  <a:solidFill>
                    <a:schemeClr val="tx2"/>
                  </a:solidFill>
                </a:rPr>
                <a:t>Оперативный  журнал</a:t>
              </a: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2321301" y="5812319"/>
              <a:ext cx="1974193" cy="856837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2"/>
                  </a:solidFill>
                </a:rPr>
                <a:t>Сторонние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tx2"/>
                  </a:solidFill>
                </a:rPr>
                <a:t>Системы.</a:t>
              </a:r>
            </a:p>
            <a:p>
              <a:pPr algn="ctr">
                <a:defRPr/>
              </a:pPr>
              <a:r>
                <a:rPr lang="en-US" sz="1200" dirty="0">
                  <a:solidFill>
                    <a:schemeClr val="tx2"/>
                  </a:solidFill>
                </a:rPr>
                <a:t>ActivesXeme</a:t>
              </a:r>
              <a:endParaRPr lang="ru-RU" sz="1200" dirty="0">
                <a:solidFill>
                  <a:schemeClr val="tx2"/>
                </a:solidFill>
              </a:endParaRPr>
            </a:p>
          </p:txBody>
        </p:sp>
        <p:cxnSp>
          <p:nvCxnSpPr>
            <p:cNvPr id="69" name="Прямая со стрелкой 68"/>
            <p:cNvCxnSpPr/>
            <p:nvPr/>
          </p:nvCxnSpPr>
          <p:spPr>
            <a:xfrm flipV="1">
              <a:off x="3105249" y="5142599"/>
              <a:ext cx="895439" cy="603957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Прямоугольник с одним вырезанным углом 69"/>
            <p:cNvSpPr/>
            <p:nvPr/>
          </p:nvSpPr>
          <p:spPr>
            <a:xfrm>
              <a:off x="3421389" y="3183779"/>
              <a:ext cx="2428381" cy="928092"/>
            </a:xfrm>
            <a:prstGeom prst="snip1Rect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accent2"/>
                  </a:solidFill>
                </a:rPr>
                <a:t>База данных реального времени</a:t>
              </a:r>
              <a:endParaRPr lang="ru-RU" sz="1200" b="1" dirty="0">
                <a:solidFill>
                  <a:schemeClr val="accent2"/>
                </a:solidFill>
              </a:endParaRPr>
            </a:p>
          </p:txBody>
        </p:sp>
        <p:cxnSp>
          <p:nvCxnSpPr>
            <p:cNvPr id="71" name="Прямая со стрелкой 70"/>
            <p:cNvCxnSpPr>
              <a:stCxn id="70" idx="0"/>
              <a:endCxn id="62" idx="1"/>
            </p:cNvCxnSpPr>
            <p:nvPr/>
          </p:nvCxnSpPr>
          <p:spPr>
            <a:xfrm flipV="1">
              <a:off x="5849771" y="3238867"/>
              <a:ext cx="974131" cy="408959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 стрелкой 71"/>
            <p:cNvCxnSpPr>
              <a:stCxn id="39" idx="1"/>
            </p:cNvCxnSpPr>
            <p:nvPr/>
          </p:nvCxnSpPr>
          <p:spPr>
            <a:xfrm>
              <a:off x="4409682" y="2738338"/>
              <a:ext cx="45142" cy="465434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Скругленный прямоугольник 76"/>
            <p:cNvSpPr/>
            <p:nvPr/>
          </p:nvSpPr>
          <p:spPr>
            <a:xfrm>
              <a:off x="6753352" y="4304997"/>
              <a:ext cx="2001739" cy="8568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1200" dirty="0">
                  <a:solidFill>
                    <a:schemeClr val="accent2"/>
                  </a:solidFill>
                </a:rPr>
                <a:t>Оперативные</a:t>
              </a:r>
            </a:p>
            <a:p>
              <a:pPr algn="ctr"/>
              <a:r>
                <a:rPr lang="ru-RU" sz="1200" dirty="0">
                  <a:solidFill>
                    <a:schemeClr val="accent2"/>
                  </a:solidFill>
                </a:rPr>
                <a:t>мнемосхемы</a:t>
              </a:r>
            </a:p>
          </p:txBody>
        </p:sp>
        <p:cxnSp>
          <p:nvCxnSpPr>
            <p:cNvPr id="83" name="Прямая со стрелкой 82"/>
            <p:cNvCxnSpPr>
              <a:stCxn id="62" idx="2"/>
            </p:cNvCxnSpPr>
            <p:nvPr/>
          </p:nvCxnSpPr>
          <p:spPr>
            <a:xfrm>
              <a:off x="7824773" y="3667285"/>
              <a:ext cx="120156" cy="613613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 стрелкой 88"/>
            <p:cNvCxnSpPr>
              <a:endCxn id="57" idx="0"/>
            </p:cNvCxnSpPr>
            <p:nvPr/>
          </p:nvCxnSpPr>
          <p:spPr>
            <a:xfrm flipH="1">
              <a:off x="5526389" y="5199231"/>
              <a:ext cx="1543656" cy="652555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Заголовок 1"/>
          <p:cNvSpPr txBox="1">
            <a:spLocks/>
          </p:cNvSpPr>
          <p:nvPr/>
        </p:nvSpPr>
        <p:spPr>
          <a:xfrm>
            <a:off x="130968" y="63180"/>
            <a:ext cx="6207125" cy="5785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Структура </a:t>
            </a:r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программного </a:t>
            </a: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комплекса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0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791" y="4101930"/>
            <a:ext cx="2349916" cy="235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3" name="Picture 41" descr="C:\Users\SVETA~1.MOD\AppData\Local\Temp\SNAGHTML1617eae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250" y="1641359"/>
            <a:ext cx="2632356" cy="2264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4" name="Прямая со стрелкой 133"/>
          <p:cNvCxnSpPr/>
          <p:nvPr/>
        </p:nvCxnSpPr>
        <p:spPr bwMode="auto">
          <a:xfrm>
            <a:off x="4028730" y="3826668"/>
            <a:ext cx="707416" cy="40118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0" name="TextBox 3139"/>
          <p:cNvSpPr txBox="1"/>
          <p:nvPr/>
        </p:nvSpPr>
        <p:spPr>
          <a:xfrm>
            <a:off x="143064" y="4088035"/>
            <a:ext cx="2294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42D"/>
                </a:solidFill>
              </a:rPr>
              <a:t>Диспетчерская информационная система</a:t>
            </a:r>
            <a:endParaRPr lang="ru-RU" b="1" dirty="0">
              <a:solidFill>
                <a:srgbClr val="00642D"/>
              </a:solidFill>
            </a:endParaRPr>
          </a:p>
        </p:txBody>
      </p:sp>
      <p:cxnSp>
        <p:nvCxnSpPr>
          <p:cNvPr id="61" name="Прямая со стрелкой 60"/>
          <p:cNvCxnSpPr>
            <a:stCxn id="40" idx="0"/>
          </p:cNvCxnSpPr>
          <p:nvPr/>
        </p:nvCxnSpPr>
        <p:spPr bwMode="auto">
          <a:xfrm>
            <a:off x="3990789" y="4599869"/>
            <a:ext cx="618178" cy="15276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811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Заголовок 28"/>
          <p:cNvSpPr>
            <a:spLocks noGrp="1"/>
          </p:cNvSpPr>
          <p:nvPr>
            <p:ph type="title"/>
          </p:nvPr>
        </p:nvSpPr>
        <p:spPr>
          <a:xfrm>
            <a:off x="0" y="116632"/>
            <a:ext cx="6588125" cy="714375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l" fontAlgn="auto">
              <a:spcAft>
                <a:spcPts val="0"/>
              </a:spcAft>
            </a:pPr>
            <a:r>
              <a:rPr lang="ru-RU" altLang="ru-RU" sz="2800" kern="1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Типовая </a:t>
            </a:r>
            <a:r>
              <a:rPr lang="ru-RU" altLang="ru-RU" sz="2800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altLang="ru-RU" sz="2800" kern="1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онфигурация развертывания в рамках ЛВС</a:t>
            </a:r>
            <a:endParaRPr lang="ru-RU" altLang="ru-RU" sz="2800" kern="1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27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54277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314149"/>
              </p:ext>
            </p:extLst>
          </p:nvPr>
        </p:nvGraphicFramePr>
        <p:xfrm>
          <a:off x="1077803" y="840846"/>
          <a:ext cx="6988394" cy="54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Visio" r:id="rId3" imgW="6587520" imgH="5109851" progId="Visio.Drawing.11">
                  <p:embed/>
                </p:oleObj>
              </mc:Choice>
              <mc:Fallback>
                <p:oleObj name="Visio" r:id="rId3" imgW="6587520" imgH="5109851" progId="Visio.Drawing.11">
                  <p:embed/>
                  <p:pic>
                    <p:nvPicPr>
                      <p:cNvPr id="54277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7803" y="840846"/>
                        <a:ext cx="6988394" cy="54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5966620"/>
            <a:ext cx="86549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Клиент-серверная архитектура комплекса позволяет создавать различные конфигурации: от автономных однопользовательских систем до распределенных. </a:t>
            </a:r>
            <a:endParaRPr lang="ru-RU" sz="1600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19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7" y="668670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Существует возможность создания на базе ДИС многоуровневых иерархических систем с объединением вводимой информации «снизу-вверх». </a:t>
            </a:r>
            <a:endParaRPr lang="ru-RU" sz="1600" dirty="0">
              <a:solidFill>
                <a:srgbClr val="00642D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0968" y="63180"/>
            <a:ext cx="6207125" cy="5785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Структура </a:t>
            </a:r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программного </a:t>
            </a: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комплекса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164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7121205" cy="542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859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107" y="174373"/>
            <a:ext cx="6192688" cy="432048"/>
          </a:xfrm>
          <a:noFill/>
          <a:ln w="9525">
            <a:noFill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fontAlgn="auto">
              <a:spcAft>
                <a:spcPts val="0"/>
              </a:spcAft>
            </a:pPr>
            <a:r>
              <a:rPr lang="ru-RU" sz="2800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Агент синхронизации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3675" y="1710180"/>
            <a:ext cx="2744688" cy="212581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642D"/>
                </a:solidFill>
              </a:rPr>
              <a:t>Синхронизируются:</a:t>
            </a:r>
          </a:p>
          <a:p>
            <a:r>
              <a:rPr lang="ru-RU" sz="1600" b="1" dirty="0">
                <a:solidFill>
                  <a:srgbClr val="00642D"/>
                </a:solidFill>
              </a:rPr>
              <a:t>1. Схемы</a:t>
            </a:r>
          </a:p>
          <a:p>
            <a:r>
              <a:rPr lang="ru-RU" sz="1600" b="1" dirty="0">
                <a:solidFill>
                  <a:srgbClr val="00642D"/>
                </a:solidFill>
              </a:rPr>
              <a:t>2. Перечень событий</a:t>
            </a:r>
          </a:p>
          <a:p>
            <a:r>
              <a:rPr lang="ru-RU" sz="1600" b="1" dirty="0">
                <a:solidFill>
                  <a:srgbClr val="00642D"/>
                </a:solidFill>
              </a:rPr>
              <a:t>3. Персонал</a:t>
            </a:r>
          </a:p>
          <a:p>
            <a:r>
              <a:rPr lang="ru-RU" sz="1600" b="1" dirty="0">
                <a:solidFill>
                  <a:srgbClr val="00642D"/>
                </a:solidFill>
              </a:rPr>
              <a:t>4. Мобильные элементы</a:t>
            </a:r>
          </a:p>
          <a:p>
            <a:r>
              <a:rPr lang="ru-RU" sz="1600" b="1" dirty="0">
                <a:solidFill>
                  <a:srgbClr val="00642D"/>
                </a:solidFill>
              </a:rPr>
              <a:t>5. Записи журнала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05143" y="1782615"/>
            <a:ext cx="2376264" cy="131800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642D"/>
                </a:solidFill>
              </a:rPr>
              <a:t>Возможности</a:t>
            </a:r>
          </a:p>
          <a:p>
            <a:r>
              <a:rPr lang="ru-RU" sz="1600" b="1" dirty="0">
                <a:solidFill>
                  <a:srgbClr val="00642D"/>
                </a:solidFill>
              </a:rPr>
              <a:t>1. Просмотр журнала по диспетчерским</a:t>
            </a:r>
          </a:p>
          <a:p>
            <a:r>
              <a:rPr lang="ru-RU" sz="1600" b="1" dirty="0">
                <a:solidFill>
                  <a:srgbClr val="00642D"/>
                </a:solidFill>
              </a:rPr>
              <a:t>2. «Сквозной</a:t>
            </a:r>
            <a:r>
              <a:rPr lang="ru-RU" sz="1600" b="1" dirty="0" smtClean="0">
                <a:solidFill>
                  <a:srgbClr val="00642D"/>
                </a:solidFill>
              </a:rPr>
              <a:t>»</a:t>
            </a:r>
            <a:endParaRPr lang="ru-RU" sz="1600" b="1" dirty="0">
              <a:solidFill>
                <a:srgbClr val="00642D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4175956" y="3306843"/>
            <a:ext cx="1656184" cy="432048"/>
          </a:xfrm>
          <a:prstGeom prst="flowChartAlternateProcess">
            <a:avLst/>
          </a:prstGeom>
          <a:solidFill>
            <a:srgbClr val="B0EEC3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ЦДП</a:t>
            </a:r>
            <a:endParaRPr lang="ru-RU" dirty="0">
              <a:solidFill>
                <a:srgbClr val="00B050"/>
              </a:solidFill>
            </a:endParaRPr>
          </a:p>
        </p:txBody>
      </p:sp>
      <p:cxnSp>
        <p:nvCxnSpPr>
          <p:cNvPr id="15" name="Прямая со стрелкой 14"/>
          <p:cNvCxnSpPr>
            <a:stCxn id="16" idx="0"/>
            <a:endCxn id="12" idx="1"/>
          </p:cNvCxnSpPr>
          <p:nvPr/>
        </p:nvCxnSpPr>
        <p:spPr>
          <a:xfrm flipV="1">
            <a:off x="3167844" y="3522867"/>
            <a:ext cx="1008112" cy="504056"/>
          </a:xfrm>
          <a:prstGeom prst="straightConnector1">
            <a:avLst/>
          </a:prstGeom>
          <a:ln w="41275">
            <a:solidFill>
              <a:srgbClr val="303030"/>
            </a:solidFill>
            <a:headEnd type="none" w="lg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7" idx="0"/>
            <a:endCxn id="12" idx="3"/>
          </p:cNvCxnSpPr>
          <p:nvPr/>
        </p:nvCxnSpPr>
        <p:spPr>
          <a:xfrm flipH="1" flipV="1">
            <a:off x="5832140" y="3522867"/>
            <a:ext cx="1152128" cy="504056"/>
          </a:xfrm>
          <a:prstGeom prst="straightConnector1">
            <a:avLst/>
          </a:prstGeom>
          <a:ln w="41275">
            <a:solidFill>
              <a:srgbClr val="303030"/>
            </a:solidFill>
            <a:headEnd type="none" w="lg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альтернативный процесс 16"/>
          <p:cNvSpPr/>
          <p:nvPr/>
        </p:nvSpPr>
        <p:spPr>
          <a:xfrm>
            <a:off x="6156176" y="4026923"/>
            <a:ext cx="1656184" cy="432048"/>
          </a:xfrm>
          <a:prstGeom prst="flowChartAlternateProcess">
            <a:avLst/>
          </a:prstGeom>
          <a:solidFill>
            <a:srgbClr val="B0EEC3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Филиал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2339752" y="4026923"/>
            <a:ext cx="1656184" cy="432048"/>
          </a:xfrm>
          <a:prstGeom prst="flowChartAlternateProcess">
            <a:avLst/>
          </a:prstGeom>
          <a:solidFill>
            <a:srgbClr val="B0EEC3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Филиал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6" name="Блок-схема: узел 25"/>
          <p:cNvSpPr/>
          <p:nvPr/>
        </p:nvSpPr>
        <p:spPr>
          <a:xfrm rot="5400000">
            <a:off x="4358134" y="4239065"/>
            <a:ext cx="211708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 rot="5400000">
            <a:off x="4902510" y="4237341"/>
            <a:ext cx="211708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 rot="5400000">
            <a:off x="5457738" y="4235183"/>
            <a:ext cx="211708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1834456" y="5014819"/>
            <a:ext cx="720080" cy="432048"/>
          </a:xfrm>
          <a:prstGeom prst="flowChartAlternateProcess">
            <a:avLst/>
          </a:prstGeom>
          <a:solidFill>
            <a:srgbClr val="B0EEC3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РЭС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3527884" y="5003979"/>
            <a:ext cx="720080" cy="432048"/>
          </a:xfrm>
          <a:prstGeom prst="flowChartAlternateProcess">
            <a:avLst/>
          </a:prstGeom>
          <a:solidFill>
            <a:srgbClr val="B0EEC3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РЭС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5675711" y="5006500"/>
            <a:ext cx="720080" cy="432048"/>
          </a:xfrm>
          <a:prstGeom prst="flowChartAlternateProcess">
            <a:avLst/>
          </a:prstGeom>
          <a:solidFill>
            <a:srgbClr val="B0EEC3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РЭС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7509296" y="4980439"/>
            <a:ext cx="720080" cy="432048"/>
          </a:xfrm>
          <a:prstGeom prst="flowChartAlternateProcess">
            <a:avLst/>
          </a:prstGeom>
          <a:solidFill>
            <a:srgbClr val="B0EEC3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РЭС</a:t>
            </a:r>
            <a:endParaRPr lang="ru-RU" dirty="0">
              <a:solidFill>
                <a:srgbClr val="00B050"/>
              </a:solidFill>
            </a:endParaRPr>
          </a:p>
        </p:txBody>
      </p:sp>
      <p:cxnSp>
        <p:nvCxnSpPr>
          <p:cNvPr id="38" name="Прямая со стрелкой 37"/>
          <p:cNvCxnSpPr>
            <a:stCxn id="36" idx="0"/>
          </p:cNvCxnSpPr>
          <p:nvPr/>
        </p:nvCxnSpPr>
        <p:spPr>
          <a:xfrm flipH="1" flipV="1">
            <a:off x="7406586" y="4458971"/>
            <a:ext cx="462750" cy="521468"/>
          </a:xfrm>
          <a:prstGeom prst="straightConnector1">
            <a:avLst/>
          </a:prstGeom>
          <a:ln w="41275">
            <a:solidFill>
              <a:srgbClr val="303030"/>
            </a:solidFill>
            <a:headEnd type="none" w="lg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5" idx="0"/>
          </p:cNvCxnSpPr>
          <p:nvPr/>
        </p:nvCxnSpPr>
        <p:spPr>
          <a:xfrm flipV="1">
            <a:off x="6035751" y="4481150"/>
            <a:ext cx="504056" cy="525350"/>
          </a:xfrm>
          <a:prstGeom prst="straightConnector1">
            <a:avLst/>
          </a:prstGeom>
          <a:ln w="41275">
            <a:solidFill>
              <a:srgbClr val="303030"/>
            </a:solidFill>
            <a:headEnd type="none" w="lg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 flipV="1">
            <a:off x="3408902" y="4482511"/>
            <a:ext cx="462750" cy="521468"/>
          </a:xfrm>
          <a:prstGeom prst="straightConnector1">
            <a:avLst/>
          </a:prstGeom>
          <a:ln w="41275">
            <a:solidFill>
              <a:srgbClr val="303030"/>
            </a:solidFill>
            <a:headEnd type="none" w="lg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2194496" y="4478629"/>
            <a:ext cx="504056" cy="525350"/>
          </a:xfrm>
          <a:prstGeom prst="straightConnector1">
            <a:avLst/>
          </a:prstGeom>
          <a:ln w="41275">
            <a:solidFill>
              <a:srgbClr val="303030"/>
            </a:solidFill>
            <a:headEnd type="none" w="lg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Блок-схема: процесс 47"/>
          <p:cNvSpPr/>
          <p:nvPr/>
        </p:nvSpPr>
        <p:spPr>
          <a:xfrm>
            <a:off x="6894305" y="5269537"/>
            <a:ext cx="162532" cy="138956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лок-схема: процесс 49"/>
          <p:cNvSpPr/>
          <p:nvPr/>
        </p:nvSpPr>
        <p:spPr>
          <a:xfrm>
            <a:off x="6633229" y="5269537"/>
            <a:ext cx="162532" cy="138956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лок-схема: процесс 50"/>
          <p:cNvSpPr/>
          <p:nvPr/>
        </p:nvSpPr>
        <p:spPr>
          <a:xfrm>
            <a:off x="7130743" y="5269537"/>
            <a:ext cx="162532" cy="138956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лок-схема: процесс 51"/>
          <p:cNvSpPr/>
          <p:nvPr/>
        </p:nvSpPr>
        <p:spPr>
          <a:xfrm>
            <a:off x="2959628" y="5285063"/>
            <a:ext cx="162532" cy="138956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процесс 52"/>
          <p:cNvSpPr/>
          <p:nvPr/>
        </p:nvSpPr>
        <p:spPr>
          <a:xfrm>
            <a:off x="2698552" y="5285063"/>
            <a:ext cx="162532" cy="138956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процесс 53"/>
          <p:cNvSpPr/>
          <p:nvPr/>
        </p:nvSpPr>
        <p:spPr>
          <a:xfrm>
            <a:off x="3196066" y="5285063"/>
            <a:ext cx="162532" cy="138956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5" name="Прямая со стрелкой 54"/>
          <p:cNvCxnSpPr>
            <a:stCxn id="35" idx="0"/>
          </p:cNvCxnSpPr>
          <p:nvPr/>
        </p:nvCxnSpPr>
        <p:spPr>
          <a:xfrm flipH="1" flipV="1">
            <a:off x="5490905" y="3748082"/>
            <a:ext cx="544846" cy="1258418"/>
          </a:xfrm>
          <a:prstGeom prst="straightConnector1">
            <a:avLst/>
          </a:prstGeom>
          <a:ln>
            <a:headEnd type="none" w="lg" len="sm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H="1" flipV="1">
            <a:off x="5643305" y="3738891"/>
            <a:ext cx="1865992" cy="1241549"/>
          </a:xfrm>
          <a:prstGeom prst="straightConnector1">
            <a:avLst/>
          </a:prstGeom>
          <a:ln>
            <a:headEnd type="none" w="lg" len="sm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stCxn id="34" idx="0"/>
          </p:cNvCxnSpPr>
          <p:nvPr/>
        </p:nvCxnSpPr>
        <p:spPr>
          <a:xfrm flipV="1">
            <a:off x="3887924" y="3748082"/>
            <a:ext cx="626740" cy="1255897"/>
          </a:xfrm>
          <a:prstGeom prst="straightConnector1">
            <a:avLst/>
          </a:prstGeom>
          <a:ln>
            <a:headEnd type="none" w="lg" len="sm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2554536" y="3738891"/>
            <a:ext cx="1801440" cy="1275928"/>
          </a:xfrm>
          <a:prstGeom prst="straightConnector1">
            <a:avLst/>
          </a:prstGeom>
          <a:ln>
            <a:headEnd type="none" w="lg" len="sm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4732536" y="6331179"/>
            <a:ext cx="1099604" cy="0"/>
          </a:xfrm>
          <a:prstGeom prst="straightConnector1">
            <a:avLst/>
          </a:prstGeom>
          <a:ln>
            <a:headEnd type="none" w="lg" len="sm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4732536" y="5993006"/>
            <a:ext cx="1099604" cy="0"/>
          </a:xfrm>
          <a:prstGeom prst="straightConnector1">
            <a:avLst/>
          </a:prstGeom>
          <a:ln w="41275">
            <a:solidFill>
              <a:srgbClr val="303030"/>
            </a:solidFill>
            <a:headEnd type="none" w="lg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TextBox 1034"/>
          <p:cNvSpPr txBox="1"/>
          <p:nvPr/>
        </p:nvSpPr>
        <p:spPr>
          <a:xfrm>
            <a:off x="5904148" y="575511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925123" y="611738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37" name="Прямая соединительная линия 1036"/>
          <p:cNvCxnSpPr/>
          <p:nvPr/>
        </p:nvCxnSpPr>
        <p:spPr>
          <a:xfrm flipV="1">
            <a:off x="5876399" y="2838791"/>
            <a:ext cx="1152128" cy="540060"/>
          </a:xfrm>
          <a:prstGeom prst="bentConnector3">
            <a:avLst>
              <a:gd name="adj1" fmla="val 50000"/>
            </a:avLst>
          </a:prstGeom>
          <a:ln cmpd="dbl"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323031" y="670681"/>
            <a:ext cx="8497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dirty="0" smtClean="0">
                <a:solidFill>
                  <a:srgbClr val="00642D"/>
                </a:solidFill>
              </a:rPr>
              <a:t>Агент синхронизации обеспечивает автоматическую синхронизацию </a:t>
            </a:r>
            <a:r>
              <a:rPr lang="ru-RU" altLang="ru-RU" dirty="0">
                <a:solidFill>
                  <a:srgbClr val="00642D"/>
                </a:solidFill>
              </a:rPr>
              <a:t>информации между несколькими </a:t>
            </a:r>
            <a:r>
              <a:rPr lang="ru-RU" altLang="ru-RU" dirty="0" smtClean="0">
                <a:solidFill>
                  <a:srgbClr val="00642D"/>
                </a:solidFill>
              </a:rPr>
              <a:t>ДП </a:t>
            </a:r>
            <a:r>
              <a:rPr lang="ru-RU" altLang="ru-RU" dirty="0">
                <a:solidFill>
                  <a:srgbClr val="00642D"/>
                </a:solidFill>
              </a:rPr>
              <a:t>с целью отобразить оперативное состояние и записи оперативного журнала филиалов.</a:t>
            </a:r>
          </a:p>
        </p:txBody>
      </p:sp>
    </p:spTree>
    <p:extLst>
      <p:ext uri="{BB962C8B-B14F-4D97-AF65-F5344CB8AC3E}">
        <p14:creationId xmlns:p14="http://schemas.microsoft.com/office/powerpoint/2010/main" val="145359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192688" cy="432048"/>
          </a:xfrm>
          <a:noFill/>
          <a:ln w="9525">
            <a:noFill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fontAlgn="auto">
              <a:spcAft>
                <a:spcPts val="0"/>
              </a:spcAft>
            </a:pPr>
            <a:r>
              <a:rPr lang="ru-RU" sz="2800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взаимодействия с ТМ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92696"/>
            <a:ext cx="482453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51520" y="5517232"/>
            <a:ext cx="84979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dirty="0" smtClean="0">
                <a:solidFill>
                  <a:srgbClr val="00642D"/>
                </a:solidFill>
              </a:rPr>
              <a:t>Для интеграции с системами сбора и передачи технологической информации предназначен </a:t>
            </a:r>
            <a:r>
              <a:rPr lang="en-US" altLang="ru-RU" dirty="0" smtClean="0">
                <a:solidFill>
                  <a:srgbClr val="00642D"/>
                </a:solidFill>
              </a:rPr>
              <a:t>SCADA</a:t>
            </a:r>
            <a:r>
              <a:rPr lang="ru-RU" altLang="ru-RU" dirty="0" smtClean="0">
                <a:solidFill>
                  <a:srgbClr val="00642D"/>
                </a:solidFill>
              </a:rPr>
              <a:t>-Агент</a:t>
            </a:r>
            <a:r>
              <a:rPr lang="en-US" altLang="ru-RU" dirty="0" smtClean="0">
                <a:solidFill>
                  <a:srgbClr val="00642D"/>
                </a:solidFill>
              </a:rPr>
              <a:t>, </a:t>
            </a:r>
            <a:r>
              <a:rPr lang="ru-RU" altLang="ru-RU" dirty="0" smtClean="0">
                <a:solidFill>
                  <a:srgbClr val="00642D"/>
                </a:solidFill>
              </a:rPr>
              <a:t>который подписывается на требуемые события и сохраняет их в БДРВ с последующим </a:t>
            </a:r>
            <a:r>
              <a:rPr lang="ru-RU" altLang="ru-RU" dirty="0" err="1" smtClean="0">
                <a:solidFill>
                  <a:srgbClr val="00642D"/>
                </a:solidFill>
              </a:rPr>
              <a:t>журналированием</a:t>
            </a:r>
            <a:r>
              <a:rPr lang="ru-RU" altLang="ru-RU" dirty="0" smtClean="0">
                <a:solidFill>
                  <a:srgbClr val="00642D"/>
                </a:solidFill>
              </a:rPr>
              <a:t> событий.</a:t>
            </a:r>
            <a:endParaRPr lang="ru-RU" altLang="ru-RU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7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8143"/>
            <a:ext cx="5940152" cy="432048"/>
          </a:xfrm>
          <a:noFill/>
          <a:ln w="9525">
            <a:noFill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fontAlgn="auto">
              <a:spcAft>
                <a:spcPts val="0"/>
              </a:spcAft>
            </a:pPr>
            <a:r>
              <a:rPr lang="ru-RU" sz="2800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взаимодействия с корпоративной БД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336704" cy="4896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23031" y="5877326"/>
            <a:ext cx="84979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dirty="0" smtClean="0">
                <a:solidFill>
                  <a:srgbClr val="00642D"/>
                </a:solidFill>
              </a:rPr>
              <a:t>Интеграция со справочными системами реализуется с использованием технологий </a:t>
            </a:r>
            <a:r>
              <a:rPr lang="en-US" altLang="ru-RU" dirty="0" smtClean="0">
                <a:solidFill>
                  <a:srgbClr val="00642D"/>
                </a:solidFill>
              </a:rPr>
              <a:t>ADO, ODBC.</a:t>
            </a:r>
            <a:r>
              <a:rPr lang="ru-RU" altLang="ru-RU" dirty="0" smtClean="0">
                <a:solidFill>
                  <a:srgbClr val="00642D"/>
                </a:solidFill>
              </a:rPr>
              <a:t>  </a:t>
            </a:r>
            <a:endParaRPr lang="ru-RU" altLang="ru-RU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28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522" y="75866"/>
            <a:ext cx="8229600" cy="77809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Ретрансляции данных ручного ввода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6664" y="1412775"/>
            <a:ext cx="1084554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971909"/>
              </p:ext>
            </p:extLst>
          </p:nvPr>
        </p:nvGraphicFramePr>
        <p:xfrm>
          <a:off x="110719" y="871501"/>
          <a:ext cx="8832090" cy="468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Visio" r:id="rId3" imgW="13474560" imgH="6446680" progId="Visio.Drawing.15">
                  <p:embed/>
                </p:oleObj>
              </mc:Choice>
              <mc:Fallback>
                <p:oleObj name="Visio" r:id="rId3" imgW="13474560" imgH="644668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719" y="871501"/>
                        <a:ext cx="8832090" cy="46805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44874" y="5301208"/>
            <a:ext cx="8699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00642D"/>
                </a:solidFill>
              </a:rPr>
              <a:t>Для интеграции с внешними </a:t>
            </a:r>
            <a:r>
              <a:rPr lang="en-US" dirty="0" smtClean="0">
                <a:solidFill>
                  <a:srgbClr val="00642D"/>
                </a:solidFill>
              </a:rPr>
              <a:t>SCADA </a:t>
            </a:r>
            <a:r>
              <a:rPr lang="ru-RU" dirty="0" smtClean="0">
                <a:solidFill>
                  <a:srgbClr val="00642D"/>
                </a:solidFill>
              </a:rPr>
              <a:t>(«ОИК </a:t>
            </a:r>
            <a:r>
              <a:rPr lang="ru-RU" dirty="0">
                <a:solidFill>
                  <a:srgbClr val="00642D"/>
                </a:solidFill>
              </a:rPr>
              <a:t>Диспетчер НТ</a:t>
            </a:r>
            <a:r>
              <a:rPr lang="ru-RU" dirty="0" smtClean="0">
                <a:solidFill>
                  <a:srgbClr val="00642D"/>
                </a:solidFill>
              </a:rPr>
              <a:t>», ОИК </a:t>
            </a:r>
            <a:r>
              <a:rPr lang="ru-RU" dirty="0" err="1" smtClean="0">
                <a:solidFill>
                  <a:srgbClr val="00642D"/>
                </a:solidFill>
              </a:rPr>
              <a:t>Котми</a:t>
            </a:r>
            <a:r>
              <a:rPr lang="ru-RU" dirty="0" smtClean="0">
                <a:solidFill>
                  <a:srgbClr val="00642D"/>
                </a:solidFill>
              </a:rPr>
              <a:t>) реализуются соответствующие </a:t>
            </a:r>
            <a:r>
              <a:rPr lang="en-US" dirty="0" smtClean="0">
                <a:solidFill>
                  <a:srgbClr val="00642D"/>
                </a:solidFill>
              </a:rPr>
              <a:t>API</a:t>
            </a:r>
            <a:r>
              <a:rPr lang="ru-RU" dirty="0" smtClean="0">
                <a:solidFill>
                  <a:srgbClr val="00642D"/>
                </a:solidFill>
              </a:rPr>
              <a:t> производителей систем.</a:t>
            </a:r>
            <a:endParaRPr lang="ru-RU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335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114" y="188640"/>
            <a:ext cx="8229600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Ожидаемые выгоды от реализации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73195" y="2708920"/>
            <a:ext cx="7992888" cy="3376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dirty="0" smtClean="0"/>
              <a:t>В результате</a:t>
            </a:r>
            <a:r>
              <a:rPr lang="en-US" dirty="0" smtClean="0"/>
              <a:t> </a:t>
            </a:r>
            <a:r>
              <a:rPr lang="ru-RU" dirty="0" smtClean="0"/>
              <a:t>выполнения проекта должны быть обеспечены следующие выгоды:</a:t>
            </a:r>
            <a:endParaRPr lang="ru-RU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повышение </a:t>
            </a:r>
            <a:r>
              <a:rPr lang="ru-RU" dirty="0"/>
              <a:t>эффективности диспетчерского </a:t>
            </a:r>
            <a:r>
              <a:rPr lang="ru-RU" dirty="0" smtClean="0"/>
              <a:t>управления (норматива объема обслуживаемого оборудования в У.Е.)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снижение </a:t>
            </a:r>
            <a:r>
              <a:rPr lang="ru-RU" dirty="0"/>
              <a:t>вероятности ошибочных действий при оперативных переключениях;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оптимизации </a:t>
            </a:r>
            <a:r>
              <a:rPr lang="ru-RU" dirty="0"/>
              <a:t>затрат на инфраструктуру СДТУ, за счет размещения ее в облаке «предприятия»;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снижение перерывов энергоснабжения, недоотпуска </a:t>
            </a:r>
            <a:r>
              <a:rPr lang="ru-RU" dirty="0"/>
              <a:t>электроэнергии за счет получения оперативной информации о состоянии электрической сети предприятия;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/>
              <a:t>ускорение ликвидации нарушений и аварий (сокращения времени разработки решения, времени реакции); </a:t>
            </a:r>
          </a:p>
          <a:p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31114" y="1196752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Задачами проекта  </a:t>
            </a:r>
            <a:r>
              <a:rPr lang="ru-RU" dirty="0">
                <a:solidFill>
                  <a:srgbClr val="0070C0"/>
                </a:solidFill>
              </a:rPr>
              <a:t>является переход на более высокий качественный уровень при реализации повседневных технологических, организационных и экономических задач. </a:t>
            </a:r>
          </a:p>
        </p:txBody>
      </p:sp>
    </p:spTree>
    <p:extLst>
      <p:ext uri="{BB962C8B-B14F-4D97-AF65-F5344CB8AC3E}">
        <p14:creationId xmlns:p14="http://schemas.microsoft.com/office/powerpoint/2010/main" val="60500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Реализация типового проекта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426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224" y="28228"/>
            <a:ext cx="8385175" cy="6842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сотрудничества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14313" y="1285875"/>
            <a:ext cx="8715375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2800" kern="0" dirty="0">
                <a:solidFill>
                  <a:srgbClr val="00642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Поставка «коробочного» ПО</a:t>
            </a: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2800" kern="0" dirty="0" smtClean="0">
                <a:solidFill>
                  <a:srgbClr val="00642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Внедрение </a:t>
            </a:r>
            <a:r>
              <a:rPr lang="ru-RU" sz="2800" kern="0" dirty="0">
                <a:solidFill>
                  <a:srgbClr val="00642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проектов «под ключ», включая сбор и ввод данных, установку на рабочих местах, доработку в соответствии с требованиями заказчика.</a:t>
            </a: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2800" kern="0" dirty="0" smtClean="0">
                <a:solidFill>
                  <a:srgbClr val="00642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Консультирование </a:t>
            </a:r>
            <a:r>
              <a:rPr lang="ru-RU" sz="2800" kern="0" dirty="0">
                <a:solidFill>
                  <a:srgbClr val="00642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(авторское сопровождение) </a:t>
            </a: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2800" kern="0" dirty="0">
                <a:solidFill>
                  <a:srgbClr val="00642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Обучение (с выездом к заказчику)</a:t>
            </a: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ru-RU" sz="2800" kern="0" dirty="0">
              <a:solidFill>
                <a:srgbClr val="00642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ru-RU" sz="2800" kern="0" dirty="0">
              <a:solidFill>
                <a:srgbClr val="00642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ru-RU" sz="2800" kern="0" dirty="0">
              <a:solidFill>
                <a:srgbClr val="00642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108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6516216" cy="72893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/>
            <a:r>
              <a:rPr lang="ru-RU" sz="3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Типовой</a:t>
            </a:r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состав</a:t>
            </a:r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работ по </a:t>
            </a: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внедрению ДИС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95536" y="1628800"/>
            <a:ext cx="8136904" cy="3384376"/>
          </a:xfrm>
          <a:prstGeom prst="rect">
            <a:avLst/>
          </a:prstGeom>
        </p:spPr>
        <p:txBody>
          <a:bodyPr/>
          <a:lstStyle/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Проектирование технических решений;</a:t>
            </a:r>
            <a:endParaRPr lang="ru-RU" sz="2000" dirty="0">
              <a:solidFill>
                <a:srgbClr val="00642D"/>
              </a:solidFill>
              <a:latin typeface="+mn-lt"/>
            </a:endParaRP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Поставка </a:t>
            </a:r>
            <a:r>
              <a:rPr lang="ru-RU" sz="2000" dirty="0">
                <a:solidFill>
                  <a:srgbClr val="00642D"/>
                </a:solidFill>
                <a:latin typeface="+mn-lt"/>
              </a:rPr>
              <a:t>оборудования и </a:t>
            </a: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ПО;</a:t>
            </a:r>
            <a:endParaRPr lang="ru-RU" sz="2000" dirty="0">
              <a:solidFill>
                <a:srgbClr val="00642D"/>
              </a:solidFill>
              <a:latin typeface="+mn-lt"/>
            </a:endParaRP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Пусконаладочные работы;</a:t>
            </a:r>
            <a:endParaRPr lang="ru-RU" sz="2000" dirty="0">
              <a:solidFill>
                <a:srgbClr val="00642D"/>
              </a:solidFill>
              <a:latin typeface="+mn-lt"/>
            </a:endParaRP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Инжиниринг </a:t>
            </a:r>
            <a:r>
              <a:rPr lang="ru-RU" sz="2000" dirty="0">
                <a:solidFill>
                  <a:srgbClr val="00642D"/>
                </a:solidFill>
                <a:latin typeface="+mn-lt"/>
              </a:rPr>
              <a:t>программного </a:t>
            </a: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обеспечения; </a:t>
            </a: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Монтаж </a:t>
            </a:r>
            <a:r>
              <a:rPr lang="ru-RU" sz="2000" dirty="0">
                <a:solidFill>
                  <a:srgbClr val="00642D"/>
                </a:solidFill>
                <a:latin typeface="+mn-lt"/>
              </a:rPr>
              <a:t>и  наладка </a:t>
            </a: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информационно-технологической инфраструктуры;</a:t>
            </a:r>
            <a:endParaRPr lang="ru-RU" sz="2000" dirty="0">
              <a:solidFill>
                <a:srgbClr val="00642D"/>
              </a:solidFill>
              <a:latin typeface="+mn-lt"/>
            </a:endParaRP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Проведение </a:t>
            </a:r>
            <a:r>
              <a:rPr lang="ru-RU" sz="2000" dirty="0">
                <a:solidFill>
                  <a:srgbClr val="00642D"/>
                </a:solidFill>
                <a:latin typeface="+mn-lt"/>
              </a:rPr>
              <a:t>испытаний и сдача </a:t>
            </a:r>
            <a:r>
              <a:rPr lang="ru-RU" sz="2000" dirty="0" smtClean="0">
                <a:solidFill>
                  <a:srgbClr val="00642D"/>
                </a:solidFill>
                <a:latin typeface="+mn-lt"/>
              </a:rPr>
              <a:t>систем;</a:t>
            </a:r>
            <a:endParaRPr lang="ru-RU" sz="2000" dirty="0">
              <a:solidFill>
                <a:srgbClr val="00642D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176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6120680" cy="72893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/>
            <a:r>
              <a:rPr lang="ru-RU" sz="3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Не Типовой состав работ</a:t>
            </a:r>
            <a:r>
              <a:rPr lang="en-US" sz="3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реализуемый в проектах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45948" y="1412776"/>
            <a:ext cx="8790548" cy="4248472"/>
          </a:xfrm>
          <a:prstGeom prst="rect">
            <a:avLst/>
          </a:prstGeom>
        </p:spPr>
        <p:txBody>
          <a:bodyPr/>
          <a:lstStyle/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00642D"/>
                </a:solidFill>
              </a:rPr>
              <a:t>Адаптация модели </a:t>
            </a:r>
            <a:r>
              <a:rPr lang="ru-RU" sz="2000" dirty="0" smtClean="0">
                <a:solidFill>
                  <a:srgbClr val="00642D"/>
                </a:solidFill>
              </a:rPr>
              <a:t>данных на</a:t>
            </a:r>
            <a:r>
              <a:rPr lang="en-US" sz="2000" dirty="0" smtClean="0">
                <a:solidFill>
                  <a:srgbClr val="00642D"/>
                </a:solidFill>
              </a:rPr>
              <a:t> </a:t>
            </a:r>
            <a:r>
              <a:rPr lang="ru-RU" sz="2000" dirty="0">
                <a:solidFill>
                  <a:srgbClr val="00642D"/>
                </a:solidFill>
              </a:rPr>
              <a:t>основе </a:t>
            </a:r>
            <a:r>
              <a:rPr lang="en-US" sz="2000" dirty="0">
                <a:solidFill>
                  <a:srgbClr val="00642D"/>
                </a:solidFill>
              </a:rPr>
              <a:t>CIM</a:t>
            </a:r>
            <a:r>
              <a:rPr lang="ru-RU" sz="2000" dirty="0">
                <a:solidFill>
                  <a:srgbClr val="00642D"/>
                </a:solidFill>
              </a:rPr>
              <a:t> под </a:t>
            </a:r>
            <a:r>
              <a:rPr lang="ru-RU" sz="2000" dirty="0" smtClean="0">
                <a:solidFill>
                  <a:srgbClr val="00642D"/>
                </a:solidFill>
              </a:rPr>
              <a:t>индивидуальные требования Заказчика</a:t>
            </a: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</a:rPr>
              <a:t>Интеграция с корпоративными и технологическими системами с для обмена информацией с использованием нестандартных протоколов</a:t>
            </a: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</a:rPr>
              <a:t>Расширение состава форматов экспорта / импорта данных графической, справочной и динамической информации</a:t>
            </a: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</a:rPr>
              <a:t>Расширение (адаптация) алгоритмов электрических расчетов принятых на предприятии</a:t>
            </a: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642D"/>
                </a:solidFill>
              </a:rPr>
              <a:t>Разработка дополнительных функций АРМ по отображению, обработке информации</a:t>
            </a:r>
          </a:p>
          <a:p>
            <a:pPr marL="742950" lvl="1" indent="-285750" eaLnBrk="0" hangingPunct="0">
              <a:spcBef>
                <a:spcPct val="200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endParaRPr lang="ru-RU" sz="2000" dirty="0">
              <a:solidFill>
                <a:srgbClr val="00642D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520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917104"/>
            <a:ext cx="7772400" cy="1362075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Примеры систем отображения информации в проектах ДИС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90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0" descr="DSC0166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791" y="0"/>
            <a:ext cx="466725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 descr="Диспетчерская РГЭС">
            <a:hlinkClick r:id="rId3" tooltip="Диспетчерская РГЭС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92613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Видеостена темный фон">
            <a:hlinkClick r:id="rId5" tooltip="Видеостена темный фон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3313"/>
            <a:ext cx="4357688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5500688" y="2928938"/>
            <a:ext cx="2714625" cy="5715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ЖК-панели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0" y="2928938"/>
            <a:ext cx="271462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Видеокубы</a:t>
            </a:r>
            <a:endParaRPr lang="ru-RU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00" y="3789040"/>
            <a:ext cx="3762425" cy="271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5508104" y="3357563"/>
            <a:ext cx="27146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Телевизоры</a:t>
            </a:r>
          </a:p>
        </p:txBody>
      </p:sp>
    </p:spTree>
    <p:extLst>
      <p:ext uri="{BB962C8B-B14F-4D97-AF65-F5344CB8AC3E}">
        <p14:creationId xmlns:p14="http://schemas.microsoft.com/office/powerpoint/2010/main" val="379673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U:\Techno Projects\- НЕ МОСЭНЕРГО\_Горсети\ОЭК\ВИДЕО\DSCF10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7103656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30483" y="188640"/>
            <a:ext cx="6696744" cy="381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100" b="1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ОАО ОЭК. Западный РЭС (г. Москва)</a:t>
            </a:r>
          </a:p>
        </p:txBody>
      </p:sp>
    </p:spTree>
    <p:extLst>
      <p:ext uri="{BB962C8B-B14F-4D97-AF65-F5344CB8AC3E}">
        <p14:creationId xmlns:p14="http://schemas.microsoft.com/office/powerpoint/2010/main" val="235305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142984"/>
            <a:ext cx="4896098" cy="2469336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3714753"/>
            <a:ext cx="8679850" cy="200120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8392" y="153865"/>
            <a:ext cx="5761589" cy="28575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100" b="1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АО «МОЭСК», г .Москва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1438" y="1678769"/>
            <a:ext cx="1785950" cy="857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1600" dirty="0">
                <a:latin typeface="+mj-lt"/>
                <a:ea typeface="+mj-ea"/>
                <a:cs typeface="+mj-cs"/>
              </a:rPr>
              <a:t>Отображение на 2 мониторах 30</a:t>
            </a:r>
            <a:r>
              <a:rPr lang="en-US" sz="1600" dirty="0">
                <a:latin typeface="+mj-lt"/>
                <a:ea typeface="+mj-ea"/>
                <a:cs typeface="+mj-cs"/>
              </a:rPr>
              <a:t>” 2560x1600</a:t>
            </a:r>
            <a:endParaRPr lang="ru-RU" sz="16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817668"/>
            <a:ext cx="2000232" cy="518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0" y="1214423"/>
            <a:ext cx="19288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1400" dirty="0"/>
              <a:t>(один из 44 районов)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1438" y="639182"/>
            <a:ext cx="2852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района РРС 6 кВ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007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7504" y="20324"/>
            <a:ext cx="6192688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>
            <a:lvl1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31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dirty="0"/>
              <a:t>Сахалинэнерго. Южно-Сахалинск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6"/>
            <a:ext cx="8604448" cy="57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486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7504" y="188640"/>
            <a:ext cx="6774757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31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sz="2800" dirty="0"/>
              <a:t>ЗАО «Курортэнерго»</a:t>
            </a:r>
            <a:r>
              <a:rPr lang="ru-RU" sz="2800" dirty="0"/>
              <a:t>. Санкт-Петербург, </a:t>
            </a:r>
            <a:r>
              <a:rPr lang="ru-RU" sz="2800" dirty="0" smtClean="0"/>
              <a:t>г</a:t>
            </a:r>
            <a:r>
              <a:rPr lang="ru-RU" sz="2800" dirty="0"/>
              <a:t>. Сестрорецк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22394" r="22561"/>
          <a:stretch/>
        </p:blipFill>
        <p:spPr>
          <a:xfrm>
            <a:off x="323528" y="1124744"/>
            <a:ext cx="7200800" cy="537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93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Описание Технического решения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09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84723"/>
            <a:ext cx="8640960" cy="576064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7504" y="188640"/>
            <a:ext cx="6774757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31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sz="2800" dirty="0" smtClean="0"/>
              <a:t>ДОНЭНЕРГО, г .Ростов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620688"/>
            <a:ext cx="2520280" cy="168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3658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-3619"/>
            <a:ext cx="5148064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8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dirty="0"/>
              <a:t>ЮРЭСК. Ханты-Мансийск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" t="9029" r="4791" b="5693"/>
          <a:stretch/>
        </p:blipFill>
        <p:spPr>
          <a:xfrm>
            <a:off x="123103" y="651495"/>
            <a:ext cx="5889057" cy="41514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789040"/>
            <a:ext cx="3719364" cy="2789523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051720" y="4809701"/>
            <a:ext cx="3528392" cy="177225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ru-RU" sz="1200" dirty="0" smtClean="0"/>
              <a:t>1.Белоярский район;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1200" dirty="0" smtClean="0"/>
              <a:t>2.г.Когалым;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1200" dirty="0" smtClean="0"/>
              <a:t>3.г.Советский и Советский район;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1200" dirty="0" smtClean="0"/>
              <a:t>4.г.Югорск;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1200" dirty="0" smtClean="0"/>
              <a:t>5.Нижневартовский район;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1200" dirty="0" smtClean="0"/>
              <a:t>6.Октябрьский район;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1200" dirty="0" smtClean="0"/>
              <a:t>7.Ханты-Мансийский район и </a:t>
            </a:r>
            <a:r>
              <a:rPr lang="ru-RU" altLang="ru-RU" sz="1200" dirty="0" err="1" smtClean="0"/>
              <a:t>г.Ханты-Мансийск</a:t>
            </a:r>
            <a:r>
              <a:rPr lang="ru-RU" altLang="ru-RU" sz="1200" dirty="0" smtClean="0"/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1200" dirty="0" smtClean="0"/>
              <a:t>8.Березовский район, </a:t>
            </a:r>
            <a:r>
              <a:rPr lang="ru-RU" altLang="ru-RU" sz="1200" dirty="0" err="1" smtClean="0"/>
              <a:t>п.г.т.Березово</a:t>
            </a:r>
            <a:r>
              <a:rPr lang="ru-RU" altLang="ru-RU" sz="1200" dirty="0" smtClean="0"/>
              <a:t>, </a:t>
            </a:r>
            <a:r>
              <a:rPr lang="ru-RU" altLang="ru-RU" sz="1200" dirty="0" err="1" smtClean="0"/>
              <a:t>п.г.т.Игрим</a:t>
            </a:r>
            <a:r>
              <a:rPr lang="ru-RU" altLang="ru-RU" sz="1200" dirty="0" smtClean="0"/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1200" dirty="0" smtClean="0"/>
              <a:t>9.Кондинский район и пос. Междуреченский.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6642795" y="2602991"/>
            <a:ext cx="2224633" cy="852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altLang="ru-RU" sz="2400" dirty="0" smtClean="0"/>
              <a:t>Схема сети 110-35кВ</a:t>
            </a:r>
          </a:p>
          <a:p>
            <a:pPr marL="0" indent="0">
              <a:buFont typeface="Arial" charset="0"/>
              <a:buNone/>
            </a:pPr>
            <a:endParaRPr lang="ru-RU" altLang="ru-RU" sz="2400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107505" y="4806305"/>
            <a:ext cx="1152127" cy="852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altLang="ru-RU" sz="2400" dirty="0" smtClean="0"/>
              <a:t>Сети </a:t>
            </a:r>
          </a:p>
          <a:p>
            <a:pPr marL="0" indent="0">
              <a:buFont typeface="Arial" charset="0"/>
              <a:buNone/>
            </a:pPr>
            <a:r>
              <a:rPr lang="ru-RU" altLang="ru-RU" sz="2400" dirty="0" smtClean="0"/>
              <a:t>6-10кВ</a:t>
            </a:r>
          </a:p>
          <a:p>
            <a:pPr marL="0" indent="0">
              <a:buFont typeface="Arial" charset="0"/>
              <a:buNone/>
            </a:pPr>
            <a:endParaRPr lang="ru-RU" altLang="ru-RU" sz="2400" dirty="0" smtClean="0"/>
          </a:p>
          <a:p>
            <a:pPr marL="0" indent="0">
              <a:buFont typeface="Arial" charset="0"/>
              <a:buNone/>
            </a:pPr>
            <a:endParaRPr lang="ru-RU" alt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8114354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90" y="1772816"/>
            <a:ext cx="8541380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4704"/>
            <a:ext cx="4368570" cy="246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107504" y="116632"/>
            <a:ext cx="640871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800" b="1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Городские электросети г. Харьков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048090"/>
            <a:ext cx="2461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err="1">
                <a:solidFill>
                  <a:srgbClr val="00642D"/>
                </a:solidFill>
              </a:rPr>
              <a:t>Распредсеть</a:t>
            </a:r>
            <a:r>
              <a:rPr lang="ru-RU" b="1" dirty="0">
                <a:solidFill>
                  <a:srgbClr val="00642D"/>
                </a:solidFill>
              </a:rPr>
              <a:t> 6-10кВ</a:t>
            </a:r>
          </a:p>
        </p:txBody>
      </p:sp>
    </p:spTree>
    <p:extLst>
      <p:ext uri="{BB962C8B-B14F-4D97-AF65-F5344CB8AC3E}">
        <p14:creationId xmlns:p14="http://schemas.microsoft.com/office/powerpoint/2010/main" val="33664790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1556792"/>
            <a:ext cx="7772400" cy="1500187"/>
          </a:xfrm>
        </p:spPr>
        <p:txBody>
          <a:bodyPr/>
          <a:lstStyle/>
          <a:p>
            <a:endParaRPr lang="ru-RU" sz="3200" b="1" cap="all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3212976"/>
            <a:ext cx="7772400" cy="1362075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Спасибо на внимание!</a:t>
            </a:r>
            <a:br>
              <a:rPr lang="ru-RU" dirty="0">
                <a:solidFill>
                  <a:srgbClr val="00B050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16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86" y="12053"/>
            <a:ext cx="8229600" cy="77809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Функциональная структура </a:t>
            </a: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решения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1197" y="1558379"/>
            <a:ext cx="2530806" cy="334392"/>
          </a:xfrm>
          <a:prstGeom prst="rect">
            <a:avLst/>
          </a:prstGeom>
          <a:solidFill>
            <a:srgbClr val="E3E7E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67741" y="1558379"/>
            <a:ext cx="2530806" cy="334392"/>
          </a:xfrm>
          <a:prstGeom prst="rect">
            <a:avLst/>
          </a:prstGeom>
          <a:solidFill>
            <a:srgbClr val="E3E7E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79308" y="1055050"/>
            <a:ext cx="5153835" cy="334392"/>
          </a:xfrm>
          <a:prstGeom prst="rect">
            <a:avLst/>
          </a:prstGeom>
          <a:solidFill>
            <a:srgbClr val="E3E7E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1863937" y="1074534"/>
            <a:ext cx="5184576" cy="3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400" b="1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Диспетчерская информационная система «Модус»</a:t>
            </a:r>
            <a:endParaRPr lang="ru-RU" sz="1400" b="1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871197" y="1568427"/>
            <a:ext cx="2592288" cy="3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400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Система подготовки данных</a:t>
            </a:r>
            <a:endParaRPr lang="ru-RU" sz="1400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5767741" y="1568427"/>
            <a:ext cx="2592288" cy="31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400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 ресурсами ПТК </a:t>
            </a:r>
            <a:endParaRPr lang="ru-RU" sz="1400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3401446" y="1485866"/>
            <a:ext cx="2376264" cy="46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200" b="1" cap="all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Базовая Графическая система</a:t>
            </a:r>
            <a:endParaRPr lang="ru-RU" sz="1200" b="1" cap="all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27181" y="958250"/>
            <a:ext cx="7802091" cy="1032904"/>
          </a:xfrm>
          <a:prstGeom prst="roundRect">
            <a:avLst>
              <a:gd name="adj" fmla="val 9084"/>
            </a:avLst>
          </a:prstGeom>
          <a:noFill/>
          <a:ln cap="rnd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2519590" y="2229157"/>
            <a:ext cx="1944216" cy="46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200" b="1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 эксплуатацией</a:t>
            </a:r>
            <a:r>
              <a:rPr lang="en-US" sz="1200" b="1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(OMS)</a:t>
            </a:r>
            <a:endParaRPr lang="ru-RU" sz="1200" b="1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4460817" y="2234649"/>
            <a:ext cx="1800200" cy="46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200" b="1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Базовые расчетные модули</a:t>
            </a:r>
            <a:r>
              <a:rPr lang="en-US" sz="1200" b="1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(DMS)</a:t>
            </a:r>
            <a:endParaRPr lang="ru-RU" sz="1200" b="1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6681161" y="2273816"/>
            <a:ext cx="1944216" cy="46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200" b="1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Дополнительные функции</a:t>
            </a:r>
            <a:endParaRPr lang="ru-RU" sz="1200" b="1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83509" y="2187126"/>
            <a:ext cx="1791574" cy="3000596"/>
          </a:xfrm>
          <a:prstGeom prst="roundRect">
            <a:avLst>
              <a:gd name="adj" fmla="val 7111"/>
            </a:avLst>
          </a:prstGeom>
          <a:noFill/>
          <a:ln cap="rnd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460817" y="2186381"/>
            <a:ext cx="2068761" cy="3000596"/>
          </a:xfrm>
          <a:prstGeom prst="roundRect">
            <a:avLst>
              <a:gd name="adj" fmla="val 7604"/>
            </a:avLst>
          </a:prstGeom>
          <a:noFill/>
          <a:ln cap="rnd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787086" y="2243677"/>
            <a:ext cx="1732367" cy="2546590"/>
          </a:xfrm>
          <a:prstGeom prst="roundRect">
            <a:avLst>
              <a:gd name="adj" fmla="val 6617"/>
            </a:avLst>
          </a:prstGeom>
          <a:noFill/>
          <a:ln cap="rnd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6886367" y="4355381"/>
            <a:ext cx="1505399" cy="252740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buClr>
                <a:schemeClr val="tx2"/>
              </a:buClr>
              <a:buSzPct val="100000"/>
              <a:defRPr sz="100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>
                <a:solidFill>
                  <a:srgbClr val="00642D"/>
                </a:solidFill>
              </a:rPr>
              <a:t>ГИС представление</a:t>
            </a: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705635" y="2780928"/>
            <a:ext cx="1555382" cy="560517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lvl="0"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altLang="ru-RU" sz="1000" dirty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Модель </a:t>
            </a:r>
            <a:r>
              <a:rPr lang="ru-RU" altLang="ru-RU" sz="1000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сети, </a:t>
            </a:r>
            <a:r>
              <a:rPr lang="ru-RU" sz="1000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Топологический процессор</a:t>
            </a:r>
            <a:endParaRPr lang="ru-RU" sz="1000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887249" y="2793485"/>
            <a:ext cx="1532040" cy="714406"/>
          </a:xfrm>
          <a:prstGeom prst="rect">
            <a:avLst/>
          </a:prstGeom>
          <a:solidFill>
            <a:srgbClr val="E3E7E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6949104" y="2793486"/>
            <a:ext cx="1476164" cy="714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000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Организация мультицентров диспетчерского управления </a:t>
            </a:r>
            <a:endParaRPr lang="ru-RU" sz="1000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" name="Text Box 18"/>
          <p:cNvSpPr txBox="1">
            <a:spLocks noChangeArrowheads="1"/>
          </p:cNvSpPr>
          <p:nvPr/>
        </p:nvSpPr>
        <p:spPr bwMode="auto">
          <a:xfrm>
            <a:off x="6886367" y="3613476"/>
            <a:ext cx="1532922" cy="406629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buClr>
                <a:schemeClr val="tx2"/>
              </a:buClr>
              <a:buSzPct val="100000"/>
              <a:defRPr sz="100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>
                <a:solidFill>
                  <a:srgbClr val="00642D"/>
                </a:solidFill>
              </a:rPr>
              <a:t>Ретрансляция данных ручного ввода в ОИК</a:t>
            </a: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59" name="Text Box 18"/>
          <p:cNvSpPr txBox="1">
            <a:spLocks noChangeArrowheads="1"/>
          </p:cNvSpPr>
          <p:nvPr/>
        </p:nvSpPr>
        <p:spPr bwMode="auto">
          <a:xfrm>
            <a:off x="4705635" y="3459135"/>
            <a:ext cx="1571391" cy="560517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buClr>
                <a:schemeClr val="tx2"/>
              </a:buClr>
              <a:buSzPct val="100000"/>
              <a:defRPr sz="100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altLang="ru-RU" dirty="0">
                <a:solidFill>
                  <a:srgbClr val="00642D"/>
                </a:solidFill>
              </a:rPr>
              <a:t>Контроль обесточения, поиск  вариантов питания</a:t>
            </a: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60" name="Text Box 18"/>
          <p:cNvSpPr txBox="1">
            <a:spLocks noChangeArrowheads="1"/>
          </p:cNvSpPr>
          <p:nvPr/>
        </p:nvSpPr>
        <p:spPr bwMode="auto">
          <a:xfrm>
            <a:off x="4705635" y="4173993"/>
            <a:ext cx="1476164" cy="560517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000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Расчет установившегося режима</a:t>
            </a:r>
            <a:endParaRPr lang="ru-RU" sz="1000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634911" y="2221725"/>
            <a:ext cx="1865316" cy="3000596"/>
          </a:xfrm>
          <a:prstGeom prst="roundRect">
            <a:avLst>
              <a:gd name="adj" fmla="val 7111"/>
            </a:avLst>
          </a:prstGeom>
          <a:noFill/>
          <a:ln cap="rnd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67" name="Text Box 18"/>
          <p:cNvSpPr txBox="1">
            <a:spLocks noChangeArrowheads="1"/>
          </p:cNvSpPr>
          <p:nvPr/>
        </p:nvSpPr>
        <p:spPr bwMode="auto">
          <a:xfrm>
            <a:off x="736138" y="2951041"/>
            <a:ext cx="1588351" cy="714405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buClr>
                <a:schemeClr val="tx2"/>
              </a:buClr>
              <a:buSzPct val="100000"/>
              <a:defRPr sz="100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>
                <a:solidFill>
                  <a:srgbClr val="00642D"/>
                </a:solidFill>
              </a:rPr>
              <a:t>Последовательности переключений, о</a:t>
            </a:r>
            <a:r>
              <a:rPr lang="ru-RU" altLang="ru-RU" dirty="0" smtClean="0">
                <a:solidFill>
                  <a:srgbClr val="00642D"/>
                </a:solidFill>
              </a:rPr>
              <a:t>беспечение </a:t>
            </a:r>
            <a:r>
              <a:rPr lang="ru-RU" altLang="ru-RU" dirty="0">
                <a:solidFill>
                  <a:srgbClr val="00642D"/>
                </a:solidFill>
              </a:rPr>
              <a:t>безопасности</a:t>
            </a:r>
            <a:r>
              <a:rPr lang="ru-RU" dirty="0" smtClean="0">
                <a:solidFill>
                  <a:srgbClr val="00642D"/>
                </a:solidFill>
              </a:rPr>
              <a:t> работ</a:t>
            </a: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70" name="Text Box 18"/>
          <p:cNvSpPr txBox="1">
            <a:spLocks noChangeArrowheads="1"/>
          </p:cNvSpPr>
          <p:nvPr/>
        </p:nvSpPr>
        <p:spPr bwMode="auto">
          <a:xfrm>
            <a:off x="763012" y="4408573"/>
            <a:ext cx="1476164" cy="252740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buClr>
                <a:schemeClr val="tx2"/>
              </a:buClr>
              <a:buSzPct val="100000"/>
              <a:defRPr sz="100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>
                <a:solidFill>
                  <a:srgbClr val="00642D"/>
                </a:solidFill>
              </a:rPr>
              <a:t>Журналирование</a:t>
            </a: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71" name="Text Box 18"/>
          <p:cNvSpPr txBox="1">
            <a:spLocks noChangeArrowheads="1"/>
          </p:cNvSpPr>
          <p:nvPr/>
        </p:nvSpPr>
        <p:spPr bwMode="auto">
          <a:xfrm>
            <a:off x="466007" y="2257130"/>
            <a:ext cx="2011578" cy="46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200" b="1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 сетью (</a:t>
            </a:r>
            <a:r>
              <a:rPr lang="en-US" sz="1200" b="1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NMS</a:t>
            </a:r>
            <a:r>
              <a:rPr lang="ru-RU" sz="1200" b="1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1200" b="1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2" name="Text Box 18"/>
          <p:cNvSpPr txBox="1">
            <a:spLocks noChangeArrowheads="1"/>
          </p:cNvSpPr>
          <p:nvPr/>
        </p:nvSpPr>
        <p:spPr bwMode="auto">
          <a:xfrm>
            <a:off x="2699792" y="2780928"/>
            <a:ext cx="1555382" cy="560517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000" dirty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Обработка заявок на оперативные переключения</a:t>
            </a:r>
          </a:p>
        </p:txBody>
      </p:sp>
      <p:sp>
        <p:nvSpPr>
          <p:cNvPr id="73" name="Text Box 18"/>
          <p:cNvSpPr txBox="1">
            <a:spLocks noChangeArrowheads="1"/>
          </p:cNvSpPr>
          <p:nvPr/>
        </p:nvSpPr>
        <p:spPr bwMode="auto">
          <a:xfrm>
            <a:off x="2672001" y="3485038"/>
            <a:ext cx="1555382" cy="560517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000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 </a:t>
            </a:r>
            <a:r>
              <a:rPr lang="ru-RU" sz="1000" dirty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ремонтными бригадами</a:t>
            </a:r>
          </a:p>
        </p:txBody>
      </p:sp>
      <p:sp>
        <p:nvSpPr>
          <p:cNvPr id="74" name="Text Box 18"/>
          <p:cNvSpPr txBox="1">
            <a:spLocks noChangeArrowheads="1"/>
          </p:cNvSpPr>
          <p:nvPr/>
        </p:nvSpPr>
        <p:spPr bwMode="auto">
          <a:xfrm>
            <a:off x="2666709" y="4229399"/>
            <a:ext cx="1555382" cy="406629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100000"/>
            </a:pPr>
            <a:r>
              <a:rPr lang="ru-RU" sz="1000" dirty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 </a:t>
            </a:r>
            <a:r>
              <a:rPr lang="ru-RU" sz="1000" dirty="0" smtClean="0">
                <a:solidFill>
                  <a:srgbClr val="00642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инцидентами</a:t>
            </a:r>
            <a:endParaRPr lang="ru-RU" sz="1000" dirty="0">
              <a:solidFill>
                <a:srgbClr val="00642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6" name="Text Box 18"/>
          <p:cNvSpPr txBox="1">
            <a:spLocks noChangeArrowheads="1"/>
          </p:cNvSpPr>
          <p:nvPr/>
        </p:nvSpPr>
        <p:spPr bwMode="auto">
          <a:xfrm>
            <a:off x="757286" y="2645426"/>
            <a:ext cx="1510967" cy="252740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buClr>
                <a:schemeClr val="tx2"/>
              </a:buClr>
              <a:buSzPct val="100000"/>
              <a:defRPr sz="100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altLang="ru-RU" dirty="0" smtClean="0">
                <a:solidFill>
                  <a:srgbClr val="00642D"/>
                </a:solidFill>
              </a:rPr>
              <a:t>Ведение схемы сети</a:t>
            </a:r>
            <a:endParaRPr lang="ru-RU" altLang="ru-RU" dirty="0">
              <a:solidFill>
                <a:srgbClr val="00642D"/>
              </a:solidFill>
            </a:endParaRPr>
          </a:p>
        </p:txBody>
      </p:sp>
      <p:sp>
        <p:nvSpPr>
          <p:cNvPr id="77" name="Text Box 18"/>
          <p:cNvSpPr txBox="1">
            <a:spLocks noChangeArrowheads="1"/>
          </p:cNvSpPr>
          <p:nvPr/>
        </p:nvSpPr>
        <p:spPr bwMode="auto">
          <a:xfrm>
            <a:off x="2727145" y="4790267"/>
            <a:ext cx="1476164" cy="252740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buClr>
                <a:schemeClr val="tx2"/>
              </a:buClr>
              <a:buSzPct val="100000"/>
              <a:defRPr sz="100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>
                <a:solidFill>
                  <a:srgbClr val="00642D"/>
                </a:solidFill>
              </a:rPr>
              <a:t>Отчетность</a:t>
            </a: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78" name="Text Box 18"/>
          <p:cNvSpPr txBox="1">
            <a:spLocks noChangeArrowheads="1"/>
          </p:cNvSpPr>
          <p:nvPr/>
        </p:nvSpPr>
        <p:spPr bwMode="auto">
          <a:xfrm>
            <a:off x="763012" y="4802972"/>
            <a:ext cx="1476164" cy="252740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buClr>
                <a:schemeClr val="tx2"/>
              </a:buClr>
              <a:buSzPct val="100000"/>
              <a:defRPr sz="100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>
                <a:solidFill>
                  <a:srgbClr val="00642D"/>
                </a:solidFill>
              </a:rPr>
              <a:t>Архивирование</a:t>
            </a: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79" name="Text Box 18"/>
          <p:cNvSpPr txBox="1">
            <a:spLocks noChangeArrowheads="1"/>
          </p:cNvSpPr>
          <p:nvPr/>
        </p:nvSpPr>
        <p:spPr bwMode="auto">
          <a:xfrm>
            <a:off x="771969" y="3879179"/>
            <a:ext cx="1476164" cy="252740"/>
          </a:xfrm>
          <a:prstGeom prst="rect">
            <a:avLst/>
          </a:prstGeom>
          <a:solidFill>
            <a:srgbClr val="EAEFED"/>
          </a:solidFill>
          <a:ln w="9525">
            <a:noFill/>
            <a:miter lim="800000"/>
            <a:headEnd/>
            <a:tailEnd/>
          </a:ln>
        </p:spPr>
        <p:txBody>
          <a:bodyPr wrap="square" lIns="94131" tIns="48948" rIns="94131" bIns="48948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buClr>
                <a:schemeClr val="tx2"/>
              </a:buClr>
              <a:buSzPct val="100000"/>
              <a:defRPr sz="100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>
                <a:solidFill>
                  <a:srgbClr val="00642D"/>
                </a:solidFill>
              </a:rPr>
              <a:t>Доступ с НСИ</a:t>
            </a:r>
            <a:endParaRPr lang="ru-RU" dirty="0">
              <a:solidFill>
                <a:srgbClr val="00642D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215758" y="5412666"/>
            <a:ext cx="8496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В качестве базового продукта использовался программный комплекс - Диспетчерская информационная система «МОДУС», обеспечивающая полное покрытие требуемого функционала.</a:t>
            </a:r>
            <a:endParaRPr lang="ru-RU" sz="1600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41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77809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Типовой комплекс технических средств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895660"/>
              </p:ext>
            </p:extLst>
          </p:nvPr>
        </p:nvGraphicFramePr>
        <p:xfrm>
          <a:off x="1115616" y="692696"/>
          <a:ext cx="7776864" cy="5485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4" name="Visio" r:id="rId3" imgW="11807286" imgH="8325584" progId="Visio.Drawing.15">
                  <p:embed/>
                </p:oleObj>
              </mc:Choice>
              <mc:Fallback>
                <p:oleObj name="Visio" r:id="rId3" imgW="11807286" imgH="8325584" progId="Visio.Drawing.15">
                  <p:embed/>
                  <p:pic>
                    <p:nvPicPr>
                      <p:cNvPr id="4" name="Объект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616" y="692696"/>
                        <a:ext cx="7776864" cy="5485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79512" y="5652537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642D"/>
                </a:solidFill>
              </a:rPr>
              <a:t>Типовой комплекс технических средств для реализации двухуровневой АСДУ включает для ЦДП: Сервера, АРМы, СКО. Для РДП рабочая станция совмещающая сервер и АРМ. </a:t>
            </a:r>
            <a:endParaRPr lang="ru-RU" sz="1600" dirty="0">
              <a:solidFill>
                <a:srgbClr val="0064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1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6141086" cy="77809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 технических средств ДИС «Модус» в г .Мегион, ХМАО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866" y="5749026"/>
            <a:ext cx="8496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00642D"/>
                </a:solidFill>
              </a:rPr>
              <a:t>Внешний вид и размещение оборудования коллективного отображения в типовом диспетчерском зале.</a:t>
            </a:r>
            <a:endParaRPr lang="ru-RU" sz="1600" dirty="0">
              <a:solidFill>
                <a:srgbClr val="00642D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34018"/>
            <a:ext cx="6912768" cy="4608512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8351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Реализация Автоматизированных функций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326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одус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Модус</Template>
  <TotalTime>24274</TotalTime>
  <Words>1997</Words>
  <Application>Microsoft Office PowerPoint</Application>
  <PresentationFormat>Экран (4:3)</PresentationFormat>
  <Paragraphs>302</Paragraphs>
  <Slides>53</Slides>
  <Notes>11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53</vt:i4>
      </vt:variant>
    </vt:vector>
  </HeadingPairs>
  <TitlesOfParts>
    <vt:vector size="63" baseType="lpstr">
      <vt:lpstr>Arial</vt:lpstr>
      <vt:lpstr>Arial Narrow</vt:lpstr>
      <vt:lpstr>Calibri</vt:lpstr>
      <vt:lpstr>FreeSet</vt:lpstr>
      <vt:lpstr>Tahoma</vt:lpstr>
      <vt:lpstr>Times New Roman</vt:lpstr>
      <vt:lpstr>Wingdings</vt:lpstr>
      <vt:lpstr>Модус</vt:lpstr>
      <vt:lpstr>Visio</vt:lpstr>
      <vt:lpstr>Bitmap Image</vt:lpstr>
      <vt:lpstr>Презентация PowerPoint</vt:lpstr>
      <vt:lpstr>Предпосылки проектов автоматизации</vt:lpstr>
      <vt:lpstr>Решение от компании «МОДУС ЭНЕРГО»</vt:lpstr>
      <vt:lpstr>Ожидаемые выгоды от реализации</vt:lpstr>
      <vt:lpstr>Описание Технического решения</vt:lpstr>
      <vt:lpstr>Функциональная структура решения</vt:lpstr>
      <vt:lpstr>Типовой комплекс технических средств</vt:lpstr>
      <vt:lpstr>Комплекс технических средств ДИС «Модус» в г .Мегион, ХМАО</vt:lpstr>
      <vt:lpstr>Реализация Автоматизированных функций</vt:lpstr>
      <vt:lpstr>Навигация по схемам сетей и подстанций </vt:lpstr>
      <vt:lpstr>Пользовательский дизайн Главной схемы сети </vt:lpstr>
      <vt:lpstr>Композитные элементы</vt:lpstr>
      <vt:lpstr>Композитные элементы. Состояние</vt:lpstr>
      <vt:lpstr>Презентация PowerPoint</vt:lpstr>
      <vt:lpstr>Использование Геоинформации диспетчером</vt:lpstr>
      <vt:lpstr>Использование Геоинформации диспетчером</vt:lpstr>
      <vt:lpstr>Ручное ведение оперативной схемы сети и подстанций</vt:lpstr>
      <vt:lpstr>Ручное ведение оперативной схемы сети и подстанций</vt:lpstr>
      <vt:lpstr>Ведение оперативной документации</vt:lpstr>
      <vt:lpstr>Автоматизированная регистрация событий  </vt:lpstr>
      <vt:lpstr>Запись журнала технологических нарушений</vt:lpstr>
      <vt:lpstr>Формирование отчетности  </vt:lpstr>
      <vt:lpstr>Автоматизация принятия решений диспетчером</vt:lpstr>
      <vt:lpstr>Автоматизация принятия решений диспетчером</vt:lpstr>
      <vt:lpstr>Презентация PowerPoint</vt:lpstr>
      <vt:lpstr>Ведение режимных параметров </vt:lpstr>
      <vt:lpstr>Расчет потокораспределения на основе данных по замерам</vt:lpstr>
      <vt:lpstr>Отображение графиков из архивов телеизмерений</vt:lpstr>
      <vt:lpstr>Доступ к справочной информации</vt:lpstr>
      <vt:lpstr>Доступ к данным по оборудованию и ЛЭП</vt:lpstr>
      <vt:lpstr>Презентация PowerPoint</vt:lpstr>
      <vt:lpstr>Описание Технических решений</vt:lpstr>
      <vt:lpstr>Презентация PowerPoint</vt:lpstr>
      <vt:lpstr>Типовая конфигурация развертывания в рамках ЛВС</vt:lpstr>
      <vt:lpstr>Презентация PowerPoint</vt:lpstr>
      <vt:lpstr>Агент синхронизации</vt:lpstr>
      <vt:lpstr>Схема взаимодействия с ТМ</vt:lpstr>
      <vt:lpstr>Схема взаимодействия с корпоративной БД</vt:lpstr>
      <vt:lpstr>Ретрансляции данных ручного ввода</vt:lpstr>
      <vt:lpstr>Реализация типового проекта</vt:lpstr>
      <vt:lpstr>Формы сотрудничества</vt:lpstr>
      <vt:lpstr>Типовой состав работ по внедрению ДИС</vt:lpstr>
      <vt:lpstr>Не Типовой состав работ реализуемый в проектах</vt:lpstr>
      <vt:lpstr>Примеры систем отображения информации в проектах ДИС</vt:lpstr>
      <vt:lpstr>Презентация PowerPoint</vt:lpstr>
      <vt:lpstr>ОАО ОЭК. Западный РЭС (г. Москва)</vt:lpstr>
      <vt:lpstr>АО «МОЭСК», г .Москва</vt:lpstr>
      <vt:lpstr>Презентация PowerPoint</vt:lpstr>
      <vt:lpstr>Презентация PowerPoint</vt:lpstr>
      <vt:lpstr>Презентация PowerPoint</vt:lpstr>
      <vt:lpstr>Презентация PowerPoint</vt:lpstr>
      <vt:lpstr>Городские электросети г. Харьков </vt:lpstr>
      <vt:lpstr>Спасибо на внимание!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Anderzay</dc:creator>
  <cp:lastModifiedBy>Артем Поляков</cp:lastModifiedBy>
  <cp:revision>251</cp:revision>
  <dcterms:created xsi:type="dcterms:W3CDTF">2013-09-25T08:49:59Z</dcterms:created>
  <dcterms:modified xsi:type="dcterms:W3CDTF">2017-04-24T08:11:24Z</dcterms:modified>
</cp:coreProperties>
</file>