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1"/>
  </p:notesMasterIdLst>
  <p:sldIdLst>
    <p:sldId id="334" r:id="rId2"/>
    <p:sldId id="338" r:id="rId3"/>
    <p:sldId id="339" r:id="rId4"/>
    <p:sldId id="341" r:id="rId5"/>
    <p:sldId id="343" r:id="rId6"/>
    <p:sldId id="345" r:id="rId7"/>
    <p:sldId id="347" r:id="rId8"/>
    <p:sldId id="344" r:id="rId9"/>
    <p:sldId id="346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Воробьев" initials="А. В." lastIdx="6" clrIdx="0"/>
  <p:cmAuthor id="1" name="Anderzay" initials="A" lastIdx="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66CC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7" autoAdjust="0"/>
    <p:restoredTop sz="94660"/>
  </p:normalViewPr>
  <p:slideViewPr>
    <p:cSldViewPr>
      <p:cViewPr varScale="1">
        <p:scale>
          <a:sx n="105" d="100"/>
          <a:sy n="105" d="100"/>
        </p:scale>
        <p:origin x="171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83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7B5439B-2FA1-42A2-9E7D-ACF3DE18EF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8118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2329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7846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9044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011238" y="784225"/>
            <a:ext cx="5149850" cy="3863975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17229" y="4895704"/>
            <a:ext cx="5738154" cy="450893"/>
          </a:xfrm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2498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3889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D41213-B79D-404B-9FF2-C9F816FC67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3D5CA-4E72-421D-950A-939F7BDB5D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84FD60-9107-4A11-BEFC-2B692C3683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1ADFD2-D1B8-4C8E-B9B5-F5530B3357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F62C6C-B90D-485E-B199-B2A6137AED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77C92E-1235-4E75-A212-169A1C15BE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BEB70F-5D62-40CF-8FBA-68F4C9B662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1386DB-8572-4FA8-9A04-6BCA62165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91C36D-70FD-447A-8369-2B59181D3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CF625D-A75E-42B3-8B5E-5801B8C93E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011999"/>
            <a:ext cx="9144000" cy="45727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47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94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44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58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736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883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03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178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 hasCustomPrompt="1"/>
          </p:nvPr>
        </p:nvSpPr>
        <p:spPr>
          <a:xfrm>
            <a:off x="0" y="162782"/>
            <a:ext cx="5421127" cy="849217"/>
          </a:xfrm>
        </p:spPr>
        <p:txBody>
          <a:bodyPr/>
          <a:lstStyle>
            <a:lvl1pPr>
              <a:defRPr sz="2177"/>
            </a:lvl1pPr>
          </a:lstStyle>
          <a:p>
            <a:r>
              <a:rPr lang="ru-RU" dirty="0" smtClean="0"/>
              <a:t>Образец заголовка слайда</a:t>
            </a:r>
            <a:endParaRPr lang="ru-RU" dirty="0"/>
          </a:p>
        </p:txBody>
      </p:sp>
      <p:sp>
        <p:nvSpPr>
          <p:cNvPr id="9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456997" y="1469269"/>
            <a:ext cx="4049685" cy="5225948"/>
          </a:xfrm>
        </p:spPr>
        <p:txBody>
          <a:bodyPr/>
          <a:lstStyle>
            <a:lvl1pPr marL="97967" indent="0">
              <a:buNone/>
              <a:defRPr sz="2177"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 sz="1814"/>
            </a:lvl2pPr>
            <a:lvl3pPr>
              <a:defRPr sz="1633"/>
            </a:lvl3pPr>
            <a:lvl4pPr>
              <a:defRPr sz="1451"/>
            </a:lvl4pPr>
            <a:lvl5pPr>
              <a:defRPr sz="1451"/>
            </a:lvl5pPr>
            <a:lvl6pPr>
              <a:defRPr sz="1451"/>
            </a:lvl6pPr>
            <a:lvl7pPr>
              <a:defRPr sz="1451"/>
            </a:lvl7pPr>
            <a:lvl8pPr>
              <a:defRPr sz="1451"/>
            </a:lvl8pPr>
            <a:lvl9pPr>
              <a:defRPr sz="1451"/>
            </a:lvl9pPr>
          </a:lstStyle>
          <a:p>
            <a:pPr lvl="0"/>
            <a:r>
              <a:rPr lang="ru-RU" dirty="0" smtClean="0"/>
              <a:t>Текст</a:t>
            </a:r>
            <a:endParaRPr lang="ru-RU" dirty="0"/>
          </a:p>
        </p:txBody>
      </p:sp>
      <p:sp>
        <p:nvSpPr>
          <p:cNvPr id="10" name="Объект 3"/>
          <p:cNvSpPr>
            <a:spLocks noGrp="1"/>
          </p:cNvSpPr>
          <p:nvPr>
            <p:ph sz="half" idx="10" hasCustomPrompt="1"/>
          </p:nvPr>
        </p:nvSpPr>
        <p:spPr>
          <a:xfrm>
            <a:off x="4506682" y="1468871"/>
            <a:ext cx="4572225" cy="5225948"/>
          </a:xfrm>
        </p:spPr>
        <p:txBody>
          <a:bodyPr/>
          <a:lstStyle>
            <a:lvl1pPr marL="97967" indent="0">
              <a:buNone/>
              <a:defRPr sz="2177"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 sz="1814"/>
            </a:lvl2pPr>
            <a:lvl3pPr>
              <a:defRPr sz="1633"/>
            </a:lvl3pPr>
            <a:lvl4pPr>
              <a:defRPr sz="1451"/>
            </a:lvl4pPr>
            <a:lvl5pPr>
              <a:defRPr sz="1451"/>
            </a:lvl5pPr>
            <a:lvl6pPr>
              <a:defRPr sz="1451"/>
            </a:lvl6pPr>
            <a:lvl7pPr>
              <a:defRPr sz="1451"/>
            </a:lvl7pPr>
            <a:lvl8pPr>
              <a:defRPr sz="1451"/>
            </a:lvl8pPr>
            <a:lvl9pPr>
              <a:defRPr sz="1451"/>
            </a:lvl9pPr>
          </a:lstStyle>
          <a:p>
            <a:pPr lvl="0"/>
            <a:r>
              <a:rPr lang="ru-RU" dirty="0" smtClean="0"/>
              <a:t>Картинка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6236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AA271A-1BBC-4120-84AA-CF92C7D403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B3F96D-0A2A-4291-8F15-D252AA548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5AFC24-1AA2-4352-A360-236D5E15F8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FACBE0-EBE9-4022-A855-7DEC3D84AF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A09451-A808-4270-9565-017F26939A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E2030-A346-475A-8B91-AB56B63899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822045-AE6B-427C-B329-8DAB4E6DC8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0160E4-5BC1-4CB7-BC19-AE67887EDC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1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E29FF9D-4B4B-4D63-83F1-E04D723BAC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536" y="980728"/>
            <a:ext cx="7972452" cy="6171009"/>
          </a:xfrm>
        </p:spPr>
        <p:txBody>
          <a:bodyPr/>
          <a:lstStyle/>
          <a:p>
            <a:pPr algn="ctr" eaLnBrk="1" hangingPunct="1">
              <a:spcBef>
                <a:spcPct val="0"/>
              </a:spcBef>
              <a:buNone/>
            </a:pPr>
            <a:r>
              <a:rPr lang="ru-RU" sz="3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Выбор  платформы автоматизации </a:t>
            </a:r>
            <a:br>
              <a:rPr lang="ru-RU" sz="3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электросетевой компании</a:t>
            </a:r>
            <a:endParaRPr lang="ru-RU" sz="36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>
              <a:buFontTx/>
              <a:buNone/>
            </a:pPr>
            <a:r>
              <a:rPr lang="ru-RU" sz="2000" b="1" dirty="0" smtClean="0"/>
              <a:t>       </a:t>
            </a:r>
          </a:p>
          <a:p>
            <a:pPr eaLnBrk="1" hangingPunct="1">
              <a:buFontTx/>
              <a:buNone/>
            </a:pPr>
            <a:endParaRPr lang="ru-RU" sz="2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eaLnBrk="1" hangingPunct="1">
              <a:buFontTx/>
              <a:buNone/>
            </a:pPr>
            <a:r>
              <a:rPr lang="ru-RU" sz="2000" b="1" dirty="0" smtClean="0">
                <a:solidFill>
                  <a:srgbClr val="00B050"/>
                </a:solidFill>
              </a:rPr>
              <a:t>Поляков А.Г.</a:t>
            </a:r>
          </a:p>
          <a:p>
            <a:pPr algn="ctr" eaLnBrk="1" hangingPunct="1">
              <a:buFontTx/>
              <a:buNone/>
            </a:pPr>
            <a:endParaRPr lang="ru-RU" sz="2000" dirty="0"/>
          </a:p>
          <a:p>
            <a:pPr algn="ctr" eaLnBrk="1" hangingPunct="1">
              <a:buFontTx/>
              <a:buNone/>
            </a:pPr>
            <a:endParaRPr lang="ru-RU" sz="2000" dirty="0" smtClean="0"/>
          </a:p>
          <a:p>
            <a:pPr algn="ctr" eaLnBrk="1" hangingPunct="1">
              <a:buFontTx/>
              <a:buNone/>
            </a:pPr>
            <a:r>
              <a:rPr lang="ru-RU" sz="2000" dirty="0" smtClean="0"/>
              <a:t> </a:t>
            </a:r>
            <a:r>
              <a:rPr lang="ru-RU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Компания Модус </a:t>
            </a:r>
          </a:p>
          <a:p>
            <a:pPr algn="ctr" eaLnBrk="1" hangingPunct="1">
              <a:buFontTx/>
              <a:buNone/>
            </a:pPr>
            <a:r>
              <a:rPr lang="ru-RU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</a:t>
            </a:r>
            <a:r>
              <a:rPr lang="en-US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ru-RU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endParaRPr lang="ru-RU" sz="24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/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60" y="17184"/>
            <a:ext cx="7995937" cy="720080"/>
          </a:xfrm>
        </p:spPr>
        <p:txBody>
          <a:bodyPr>
            <a:normAutofit/>
          </a:bodyPr>
          <a:lstStyle/>
          <a:p>
            <a:pPr algn="l"/>
            <a:r>
              <a:rPr lang="ru-RU" sz="20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Требования к </a:t>
            </a:r>
            <a:r>
              <a:rPr lang="ru-RU" sz="2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платформе</a:t>
            </a:r>
            <a:endParaRPr lang="en-US" sz="20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980728"/>
            <a:ext cx="7848872" cy="4968552"/>
          </a:xfrm>
        </p:spPr>
        <p:txBody>
          <a:bodyPr>
            <a:normAutofit/>
          </a:bodyPr>
          <a:lstStyle/>
          <a:p>
            <a:r>
              <a:rPr lang="ru-RU" sz="2000" dirty="0"/>
              <a:t>Сбор</a:t>
            </a:r>
            <a:r>
              <a:rPr lang="ru-RU" sz="2000" dirty="0" smtClean="0"/>
              <a:t>, передача </a:t>
            </a:r>
            <a:r>
              <a:rPr lang="ru-RU" sz="2000" dirty="0"/>
              <a:t>режимно-технологических параметров работы оборудования в режиме реального </a:t>
            </a:r>
            <a:r>
              <a:rPr lang="ru-RU" sz="2000" dirty="0" smtClean="0"/>
              <a:t>времени для обеспечения полного покрытия наблюдаемости всех филиалов;</a:t>
            </a:r>
            <a:endParaRPr lang="ru-RU" altLang="ru-RU" sz="2000" dirty="0"/>
          </a:p>
          <a:p>
            <a:r>
              <a:rPr lang="ru-RU" sz="2000" dirty="0" smtClean="0"/>
              <a:t>Динамическое отображение информации реального времени на  </a:t>
            </a:r>
            <a:r>
              <a:rPr lang="ru-RU" sz="2000" dirty="0"/>
              <a:t>технологических </a:t>
            </a:r>
            <a:r>
              <a:rPr lang="ru-RU" sz="2000" dirty="0" smtClean="0"/>
              <a:t>схемах </a:t>
            </a:r>
            <a:r>
              <a:rPr lang="ru-RU" sz="2000" dirty="0"/>
              <a:t>и экранных </a:t>
            </a:r>
            <a:r>
              <a:rPr lang="ru-RU" sz="2000" dirty="0" smtClean="0"/>
              <a:t>формах;</a:t>
            </a:r>
            <a:endParaRPr lang="ru-RU" sz="2000" dirty="0"/>
          </a:p>
          <a:p>
            <a:r>
              <a:rPr lang="ru-RU" altLang="ru-RU" sz="2000" dirty="0"/>
              <a:t>Организация </a:t>
            </a:r>
            <a:r>
              <a:rPr lang="ru-RU" altLang="ru-RU" sz="2000" dirty="0" smtClean="0"/>
              <a:t>системы технологической отчетности по ключевым показателям работы компании;</a:t>
            </a:r>
            <a:r>
              <a:rPr lang="ru-RU" sz="2000" dirty="0"/>
              <a:t> </a:t>
            </a:r>
            <a:endParaRPr lang="ru-RU" sz="2000" dirty="0" smtClean="0"/>
          </a:p>
          <a:p>
            <a:r>
              <a:rPr lang="ru-RU" sz="2000" dirty="0" smtClean="0"/>
              <a:t>Наличие </a:t>
            </a:r>
            <a:r>
              <a:rPr lang="ru-RU" sz="2000" dirty="0"/>
              <a:t>структурированной БД, данные в которой соответствуют международным стандартам МЭК</a:t>
            </a:r>
            <a:r>
              <a:rPr lang="en-GB" sz="2000" dirty="0"/>
              <a:t> </a:t>
            </a:r>
            <a:r>
              <a:rPr lang="ru-RU" sz="2000" dirty="0"/>
              <a:t>61970 (</a:t>
            </a:r>
            <a:r>
              <a:rPr lang="en-GB" sz="2000" dirty="0"/>
              <a:t>CIM</a:t>
            </a:r>
            <a:r>
              <a:rPr lang="ru-RU" sz="2000" dirty="0"/>
              <a:t> модель).</a:t>
            </a:r>
          </a:p>
          <a:p>
            <a:pPr lvl="0"/>
            <a:r>
              <a:rPr lang="ru-RU" sz="2000" dirty="0"/>
              <a:t>Обеспечение возможности «бесшовной» интеграции с корпоративными и технологическими системами </a:t>
            </a:r>
            <a:r>
              <a:rPr lang="ru-RU" sz="2000" dirty="0" smtClean="0"/>
              <a:t>(ГИС, БД оборудования, БД потребителей);</a:t>
            </a:r>
            <a:endParaRPr lang="ru-RU" sz="2000" dirty="0"/>
          </a:p>
          <a:p>
            <a:endParaRPr lang="ru-RU" altLang="ru-RU" sz="2000" dirty="0"/>
          </a:p>
          <a:p>
            <a:endParaRPr lang="ru-RU" sz="2000" dirty="0" smtClean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2396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6" y="116632"/>
            <a:ext cx="6408712" cy="648072"/>
          </a:xfrm>
        </p:spPr>
        <p:txBody>
          <a:bodyPr>
            <a:normAutofit/>
          </a:bodyPr>
          <a:lstStyle/>
          <a:p>
            <a:pPr algn="l"/>
            <a:r>
              <a:rPr lang="ru-RU" sz="20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Варианты платформы: </a:t>
            </a:r>
            <a:r>
              <a:rPr lang="ru-RU" sz="2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ОИК</a:t>
            </a:r>
            <a:endParaRPr lang="en-US" sz="20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4059158"/>
              </p:ext>
            </p:extLst>
          </p:nvPr>
        </p:nvGraphicFramePr>
        <p:xfrm>
          <a:off x="395536" y="620687"/>
          <a:ext cx="7704856" cy="60397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3" name="Visio" r:id="rId4" imgW="20959920" imgH="16399800" progId="Visio.Drawing.15">
                  <p:embed/>
                </p:oleObj>
              </mc:Choice>
              <mc:Fallback>
                <p:oleObj name="Visio" r:id="rId4" imgW="20959920" imgH="16399800" progId="Visio.Drawing.15">
                  <p:embed/>
                  <p:pic>
                    <p:nvPicPr>
                      <p:cNvPr id="5" name="Объект 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95536" y="620687"/>
                        <a:ext cx="7704856" cy="60397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8369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7992888" cy="450352"/>
          </a:xfrm>
        </p:spPr>
        <p:txBody>
          <a:bodyPr>
            <a:noAutofit/>
          </a:bodyPr>
          <a:lstStyle/>
          <a:p>
            <a:pPr algn="l"/>
            <a:r>
              <a:rPr lang="ru-RU" sz="20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Варианты платформы: ДИС МОДУС</a:t>
            </a:r>
            <a:endParaRPr lang="en-US" sz="20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2488717"/>
              </p:ext>
            </p:extLst>
          </p:nvPr>
        </p:nvGraphicFramePr>
        <p:xfrm>
          <a:off x="467544" y="260648"/>
          <a:ext cx="8280920" cy="6475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7" name="Visio" r:id="rId4" imgW="20945280" imgH="16382769" progId="Visio.Drawing.15">
                  <p:embed/>
                </p:oleObj>
              </mc:Choice>
              <mc:Fallback>
                <p:oleObj name="Visio" r:id="rId4" imgW="20945280" imgH="16382769" progId="Visio.Drawing.15">
                  <p:embed/>
                  <p:pic>
                    <p:nvPicPr>
                      <p:cNvPr id="5" name="Объект 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67544" y="260648"/>
                        <a:ext cx="8280920" cy="64757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32658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/>
          <p:cNvSpPr txBox="1">
            <a:spLocks noChangeArrowheads="1"/>
          </p:cNvSpPr>
          <p:nvPr/>
        </p:nvSpPr>
        <p:spPr bwMode="auto">
          <a:xfrm>
            <a:off x="1192905" y="4025953"/>
            <a:ext cx="184731" cy="37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kumimoji="0" lang="ru-RU" altLang="ru-RU" sz="1814">
              <a:solidFill>
                <a:schemeClr val="tx2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-22824"/>
            <a:ext cx="7236296" cy="864493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Сравнительный анализ решений</a:t>
            </a:r>
            <a:r>
              <a:rPr lang="en-US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функциональный</a:t>
            </a:r>
            <a:endParaRPr lang="en-US" sz="28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0624991"/>
              </p:ext>
            </p:extLst>
          </p:nvPr>
        </p:nvGraphicFramePr>
        <p:xfrm>
          <a:off x="179512" y="980728"/>
          <a:ext cx="8712968" cy="5184576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88032">
                  <a:extLst>
                    <a:ext uri="{9D8B030D-6E8A-4147-A177-3AD203B41FA5}">
                      <a16:colId xmlns:a16="http://schemas.microsoft.com/office/drawing/2014/main" val="335275887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843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4165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0951" marR="50951" marT="0" marB="0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defRPr kumimoji="1" sz="1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Параметр </a:t>
                      </a:r>
                      <a:r>
                        <a:rPr kumimoji="0" lang="en-US" alt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/</a:t>
                      </a:r>
                      <a:r>
                        <a:rPr kumimoji="0" lang="ru-RU" alt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Решение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0951" marR="50951" marT="0" marB="0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defRPr kumimoji="1" sz="1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Решение на ДИС Модус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0951" marR="50951" marT="0" marB="0" anchor="ctr" horzOverflow="overflow"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       Решение на </a:t>
                      </a:r>
                      <a:r>
                        <a:rPr kumimoji="0" lang="en-US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SCADA/DMS</a:t>
                      </a:r>
                      <a:r>
                        <a:rPr kumimoji="0" lang="ru-RU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  </a:t>
                      </a:r>
                      <a:r>
                        <a:rPr kumimoji="0" lang="en-US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       </a:t>
                      </a:r>
                      <a:r>
                        <a:rPr kumimoji="0" lang="ru-RU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  +   </a:t>
                      </a:r>
                      <a:r>
                        <a:rPr kumimoji="0" lang="en-US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   </a:t>
                      </a:r>
                      <a:r>
                        <a:rPr kumimoji="0" lang="ru-RU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ОИК</a:t>
                      </a:r>
                    </a:p>
                  </a:txBody>
                  <a:tcPr marL="50951" marR="50951" marT="0" marB="0" anchor="ctr" horzOverflow="overflow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11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50951" marR="50951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061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SCADA</a:t>
                      </a:r>
                      <a:endParaRPr kumimoji="0" lang="ru-RU" altLang="ru-RU" sz="11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50951" marR="50951" marT="0" marB="0" vert="vert270" anchor="ctr" horzOverflow="overflow"/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defRPr kumimoji="1" sz="1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Сбор, обработка, отображение, хранение</a:t>
                      </a: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defRPr kumimoji="1" sz="1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171450" marR="0" lvl="0" indent="-17145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altLang="ru-RU" sz="11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Телеконтр</a:t>
                      </a:r>
                      <a:r>
                        <a:rPr kumimoji="0" lang="ru-RU" altLang="ru-RU" sz="110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оль</a:t>
                      </a: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, телеуправление</a:t>
                      </a:r>
                    </a:p>
                    <a:p>
                      <a:pPr marL="171450" marR="0" lvl="0" indent="-17145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Ручной ввод (замещающая информация)</a:t>
                      </a:r>
                    </a:p>
                    <a:p>
                      <a:pPr marL="171450" marR="0" lvl="0" indent="-17145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Сигнализация, Журналирование,</a:t>
                      </a:r>
                    </a:p>
                    <a:p>
                      <a:pPr marL="171450" marR="0" lvl="0" indent="-17145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Архивирование ТИ, ТС</a:t>
                      </a:r>
                    </a:p>
                    <a:p>
                      <a:pPr marL="171450" marR="0" lvl="0" indent="-17145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altLang="ru-RU" sz="1100" u="sng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Композитное представление элементов схем</a:t>
                      </a:r>
                    </a:p>
                    <a:p>
                      <a:pPr marL="171450" marR="0" lvl="0" indent="-17145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altLang="ru-RU" sz="1100" u="sng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Всплывающие подсказки, перекрест. переходы</a:t>
                      </a:r>
                    </a:p>
                  </a:txBody>
                  <a:tcPr marL="50951" marR="50951" marT="0" marB="0" horzOverflow="overflow"/>
                </a:tc>
                <a:tc>
                  <a:txBody>
                    <a:bodyPr/>
                    <a:lstStyle/>
                    <a:p>
                      <a:pPr marL="171450" marR="0" lvl="0" indent="-17145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altLang="ru-RU" sz="11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Телеконтр</a:t>
                      </a:r>
                      <a:r>
                        <a:rPr kumimoji="0" lang="ru-RU" altLang="ru-RU" sz="110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оль</a:t>
                      </a: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, телеуправление</a:t>
                      </a:r>
                    </a:p>
                    <a:p>
                      <a:pPr marL="171450" marR="0" lvl="0" indent="-17145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Ручной ввод</a:t>
                      </a:r>
                    </a:p>
                    <a:p>
                      <a:pPr marL="171450" marR="0" lvl="0" indent="-17145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Сигнализация, Журналирование</a:t>
                      </a:r>
                    </a:p>
                    <a:p>
                      <a:pPr marL="171450" marR="0" lvl="0" indent="-17145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Архивирование ТИ, ТС</a:t>
                      </a:r>
                    </a:p>
                  </a:txBody>
                  <a:tcPr marL="50951" marR="50951" marT="0" marB="0" horzOverflow="overflow"/>
                </a:tc>
                <a:tc>
                  <a:txBody>
                    <a:bodyPr/>
                    <a:lstStyle/>
                    <a:p>
                      <a:pPr marL="171450" marR="0" lvl="0" indent="-17145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altLang="ru-RU" sz="11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Телеконтр</a:t>
                      </a:r>
                      <a:r>
                        <a:rPr kumimoji="0" lang="ru-RU" altLang="ru-RU" sz="110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оль</a:t>
                      </a: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, телеуправление</a:t>
                      </a:r>
                    </a:p>
                    <a:p>
                      <a:pPr marL="171450" marR="0" lvl="0" indent="-17145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Сигнализация, </a:t>
                      </a:r>
                      <a:r>
                        <a:rPr kumimoji="0" lang="ru-RU" altLang="ru-RU" sz="110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Журналирование</a:t>
                      </a:r>
                      <a:endParaRPr kumimoji="0" lang="ru-RU" altLang="ru-RU" sz="11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charset="0"/>
                      </a:endParaRPr>
                    </a:p>
                    <a:p>
                      <a:pPr marL="171450" marR="0" lvl="0" indent="-17145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Архивирование ТИ, ТС</a:t>
                      </a:r>
                    </a:p>
                  </a:txBody>
                  <a:tcPr marL="50951" marR="50951" marT="0" marB="0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8934">
                <a:tc rowSpan="3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NMS </a:t>
                      </a:r>
                      <a:endParaRPr kumimoji="0" lang="ru-RU" altLang="ru-RU" sz="11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50951" marR="50951" marT="0" marB="0" vert="vert270" anchor="ctr" horzOverflow="overflow"/>
                </a:tc>
                <a:tc>
                  <a:txBody>
                    <a:bodyPr/>
                    <a:lstStyle/>
                    <a:p>
                      <a:r>
                        <a:rPr kumimoji="0" 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Навигация </a:t>
                      </a:r>
                      <a:endParaRPr kumimoji="0" lang="ru-RU" sz="1100" b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kumimoji="0" 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Поиск, расширенный поиск по критерию по схеме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kumimoji="0" 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Переходы по гиперссылкам на схемы ,в другие приложения</a:t>
                      </a:r>
                      <a:endParaRPr kumimoji="0" lang="ru-RU" sz="110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charset="0"/>
                      </a:endParaRPr>
                    </a:p>
                  </a:txBody>
                  <a:tcPr marL="50951" marR="50951" marT="0" marB="0" horzOverflow="overflow"/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kumimoji="0" 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Поиск по схеме сети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Переходы по гиперссылкам на схемы</a:t>
                      </a:r>
                      <a:endParaRPr lang="ru-RU" sz="1100" dirty="0" smtClean="0"/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kumimoji="0" lang="ru-RU" sz="110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charset="0"/>
                      </a:endParaRPr>
                    </a:p>
                  </a:txBody>
                  <a:tcPr marL="50951" marR="50951" marT="0" marB="0" horzOverflow="overflow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kumimoji="0" 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Переходы по гиперссылкам на схемы</a:t>
                      </a:r>
                      <a:endParaRPr lang="ru-RU" dirty="0"/>
                    </a:p>
                  </a:txBody>
                  <a:tcPr marL="50951" marR="50951" marT="0" marB="0" horzOverflow="overflow"/>
                </a:tc>
                <a:extLst>
                  <a:ext uri="{0D108BD9-81ED-4DB2-BD59-A6C34878D82A}">
                    <a16:rowId xmlns:a16="http://schemas.microsoft.com/office/drawing/2014/main" val="2982200843"/>
                  </a:ext>
                </a:extLst>
              </a:tr>
              <a:tr h="206123"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defRPr kumimoji="1" sz="1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Моделирование сети</a:t>
                      </a: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defRPr kumimoji="1" sz="1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171450" marR="0" lvl="0" indent="-17145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altLang="ru-RU" sz="11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Динамическая раскраска, трассировки, связность, блокировки,</a:t>
                      </a:r>
                      <a:r>
                        <a:rPr lang="ru-RU" altLang="ru-RU" sz="11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altLang="ru-RU" sz="1100" u="sng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предупреждения об </a:t>
                      </a:r>
                      <a:r>
                        <a:rPr lang="ru-RU" altLang="ru-RU" sz="1100" u="sng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обесточении</a:t>
                      </a:r>
                      <a:r>
                        <a:rPr lang="ru-RU" altLang="ru-RU" sz="1100" u="sng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потребителей</a:t>
                      </a:r>
                    </a:p>
                    <a:p>
                      <a:pPr marL="171450" marR="0" lvl="0" indent="-17145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altLang="ru-RU" sz="1100" u="sng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Режим «тестирования» - проверка действий диспетчера без действительного управления и фиксации событий в журналах </a:t>
                      </a:r>
                      <a:endParaRPr lang="ru-RU" altLang="ru-RU" sz="1100" u="sng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171450" marR="0" lvl="0" indent="-17145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ru-RU" altLang="ru-RU" sz="11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Динамическая раскраска, трассировки, связность, блокировки</a:t>
                      </a:r>
                      <a:endParaRPr kumimoji="0" lang="ru-RU" altLang="ru-RU" sz="11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charset="0"/>
                      </a:endParaRP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Нет</a:t>
                      </a:r>
                    </a:p>
                  </a:txBody>
                  <a:tcPr marL="50951" marR="50951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01116"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Управление переключениями</a:t>
                      </a:r>
                    </a:p>
                    <a:p>
                      <a:endParaRPr kumimoji="0" lang="ru-RU" sz="1100" b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171450" marR="0" lvl="0" indent="-17145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Планирование переключений по бланкам, программам (создание, проверка, согласование) </a:t>
                      </a:r>
                    </a:p>
                    <a:p>
                      <a:pPr marL="171450" marR="0" lvl="0" indent="-17145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Поддержка безопасности переключений</a:t>
                      </a:r>
                      <a:endParaRPr kumimoji="0" lang="en-US" altLang="ru-RU" sz="11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charset="0"/>
                      </a:endParaRPr>
                    </a:p>
                    <a:p>
                      <a:pPr marL="171450" marR="0" lvl="0" indent="-17145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altLang="ru-RU" sz="1100" u="sng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Установка плакатов</a:t>
                      </a:r>
                    </a:p>
                    <a:p>
                      <a:pPr marL="171450" marR="0" lvl="0" indent="-17145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altLang="ru-RU" sz="1100" u="sng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Установка номерных ПЗЗ</a:t>
                      </a:r>
                    </a:p>
                    <a:p>
                      <a:pPr marL="171450" marR="0" lvl="0" indent="-17145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altLang="ru-RU" sz="1100" u="sng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Установка символов ОВБ, СВЛ, РБ</a:t>
                      </a: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/>
                      </a:r>
                      <a:b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</a:br>
                      <a:endParaRPr kumimoji="0" lang="ru-RU" altLang="ru-RU" sz="11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charset="0"/>
                      </a:endParaRPr>
                    </a:p>
                  </a:txBody>
                  <a:tcPr marL="50951" marR="50951" marT="0" marB="0" horzOverflow="overflow"/>
                </a:tc>
                <a:tc>
                  <a:txBody>
                    <a:bodyPr/>
                    <a:lstStyle/>
                    <a:p>
                      <a:pPr marL="171450" marR="0" lvl="0" indent="-17145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Планирование коммутационных последовательностей</a:t>
                      </a:r>
                    </a:p>
                    <a:p>
                      <a:pPr marL="171450" marR="0" lvl="0" indent="-17145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Безопасность переключений</a:t>
                      </a:r>
                    </a:p>
                  </a:txBody>
                  <a:tcPr marL="50951" marR="50951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Нет</a:t>
                      </a:r>
                    </a:p>
                    <a:p>
                      <a:pPr algn="ctr"/>
                      <a:endParaRPr kumimoji="0" lang="ru-RU" sz="110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charset="0"/>
                      </a:endParaRPr>
                    </a:p>
                  </a:txBody>
                  <a:tcPr marL="50951" marR="50951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7944421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9834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1520" y="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Сравнительный анализ решений</a:t>
            </a:r>
            <a:r>
              <a:rPr lang="en-US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функциональный</a:t>
            </a:r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6439096"/>
              </p:ext>
            </p:extLst>
          </p:nvPr>
        </p:nvGraphicFramePr>
        <p:xfrm>
          <a:off x="323528" y="684253"/>
          <a:ext cx="8640959" cy="5878442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77712">
                  <a:extLst>
                    <a:ext uri="{9D8B030D-6E8A-4147-A177-3AD203B41FA5}">
                      <a16:colId xmlns:a16="http://schemas.microsoft.com/office/drawing/2014/main" val="4101414214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862677386"/>
                    </a:ext>
                  </a:extLst>
                </a:gridCol>
                <a:gridCol w="3034656">
                  <a:extLst>
                    <a:ext uri="{9D8B030D-6E8A-4147-A177-3AD203B41FA5}">
                      <a16:colId xmlns:a16="http://schemas.microsoft.com/office/drawing/2014/main" val="4098986045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78373274"/>
                    </a:ext>
                  </a:extLst>
                </a:gridCol>
                <a:gridCol w="1440159">
                  <a:extLst>
                    <a:ext uri="{9D8B030D-6E8A-4147-A177-3AD203B41FA5}">
                      <a16:colId xmlns:a16="http://schemas.microsoft.com/office/drawing/2014/main" val="1436681594"/>
                    </a:ext>
                  </a:extLst>
                </a:gridCol>
              </a:tblGrid>
              <a:tr h="25586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50951" marR="50951" marT="0" marB="0" vert="vert270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defRPr kumimoji="1" sz="1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Параметр</a:t>
                      </a:r>
                      <a:r>
                        <a:rPr kumimoji="0" lang="en-US" alt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/</a:t>
                      </a:r>
                      <a:r>
                        <a:rPr kumimoji="0" lang="ru-RU" alt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Решение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0951" marR="50951" marT="0" marB="0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defRPr kumimoji="1" sz="1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Решение на ДИС Модус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0951" marR="50951" marT="0" marB="0" anchor="ctr" horzOverflow="overflow"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       Решение на </a:t>
                      </a:r>
                      <a:r>
                        <a:rPr kumimoji="0" lang="en-US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SCADA/DMS</a:t>
                      </a:r>
                      <a:r>
                        <a:rPr kumimoji="0" lang="ru-RU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  </a:t>
                      </a:r>
                      <a:r>
                        <a:rPr kumimoji="0" lang="en-US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       </a:t>
                      </a:r>
                      <a:r>
                        <a:rPr kumimoji="0" lang="ru-RU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  +   </a:t>
                      </a:r>
                      <a:r>
                        <a:rPr kumimoji="0" lang="en-US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   </a:t>
                      </a:r>
                      <a:r>
                        <a:rPr kumimoji="0" lang="ru-RU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ОИК</a:t>
                      </a:r>
                    </a:p>
                  </a:txBody>
                  <a:tcPr marL="50951" marR="50951" marT="0" marB="0" anchor="ctr" horzOverflow="overflow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11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50951" marR="50951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26939287"/>
                  </a:ext>
                </a:extLst>
              </a:tr>
              <a:tr h="248035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NMS</a:t>
                      </a:r>
                      <a:endParaRPr kumimoji="0" lang="ru-RU" altLang="ru-RU" sz="11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50951" marR="50951" marT="0" marB="0" vert="vert27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Ведение оперативной документации</a:t>
                      </a: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171450" indent="-171450" eaLnBrk="1" hangingPunct="1">
                        <a:spcBef>
                          <a:spcPct val="100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ru-RU" altLang="ru-RU" sz="1100" u="none" dirty="0" smtClean="0">
                          <a:latin typeface="+mn-lt"/>
                        </a:rPr>
                        <a:t>Системный журнал событий</a:t>
                      </a:r>
                    </a:p>
                    <a:p>
                      <a:pPr marL="171450" indent="-171450" eaLnBrk="1" hangingPunct="1">
                        <a:spcBef>
                          <a:spcPct val="100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ru-RU" altLang="ru-RU" sz="1100" u="sng" dirty="0" smtClean="0">
                          <a:latin typeface="+mn-lt"/>
                        </a:rPr>
                        <a:t>Оперативный журнал</a:t>
                      </a:r>
                      <a:endParaRPr lang="en-GB" altLang="ru-RU" sz="1100" u="sng" dirty="0" smtClean="0">
                        <a:latin typeface="+mn-lt"/>
                      </a:endParaRPr>
                    </a:p>
                    <a:p>
                      <a:pPr marL="171450" indent="-171450" eaLnBrk="1" hangingPunct="1">
                        <a:spcBef>
                          <a:spcPct val="100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ru-RU" altLang="ru-RU" sz="1100" u="sng" dirty="0" smtClean="0">
                          <a:latin typeface="+mn-lt"/>
                        </a:rPr>
                        <a:t>Журнал нарядов и распоряжений</a:t>
                      </a:r>
                    </a:p>
                    <a:p>
                      <a:pPr marL="171450" indent="-171450" eaLnBrk="1" hangingPunct="1">
                        <a:spcBef>
                          <a:spcPct val="100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ru-RU" altLang="ru-RU" sz="1100" u="sng" dirty="0" smtClean="0">
                          <a:latin typeface="+mn-lt"/>
                        </a:rPr>
                        <a:t>Отклонения от нормальной схемы</a:t>
                      </a:r>
                    </a:p>
                    <a:p>
                      <a:pPr marL="171450" indent="-171450" eaLnBrk="1" hangingPunct="1">
                        <a:spcBef>
                          <a:spcPct val="100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ru-RU" altLang="ru-RU" sz="1100" u="sng" dirty="0" smtClean="0">
                          <a:latin typeface="+mn-lt"/>
                        </a:rPr>
                        <a:t>Журнал установленных ПЗ и ЗН</a:t>
                      </a:r>
                    </a:p>
                    <a:p>
                      <a:pPr marL="171450" indent="-171450" eaLnBrk="1" hangingPunct="1">
                        <a:spcBef>
                          <a:spcPct val="100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ru-RU" altLang="ru-RU" sz="1100" u="sng" dirty="0" smtClean="0">
                          <a:latin typeface="+mn-lt"/>
                        </a:rPr>
                        <a:t>Установленные плакаты</a:t>
                      </a:r>
                    </a:p>
                    <a:p>
                      <a:pPr marL="171450" indent="-171450" eaLnBrk="1" hangingPunct="1">
                        <a:spcBef>
                          <a:spcPct val="100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ru-RU" altLang="ru-RU" sz="1100" u="sng" dirty="0" smtClean="0">
                          <a:latin typeface="+mn-lt"/>
                        </a:rPr>
                        <a:t>Суточная ведомость</a:t>
                      </a:r>
                    </a:p>
                    <a:p>
                      <a:pPr marL="171450" indent="-171450" eaLnBrk="1" hangingPunct="1">
                        <a:spcBef>
                          <a:spcPct val="100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kumimoji="0" lang="ru-RU" altLang="ru-RU" sz="1100" u="sng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Журнал с</a:t>
                      </a:r>
                      <a:r>
                        <a:rPr lang="ru-RU" altLang="ru-RU" sz="1100" u="sng" dirty="0" smtClean="0">
                          <a:latin typeface="+mn-lt"/>
                        </a:rPr>
                        <a:t>рабатывания РЗА и АВР</a:t>
                      </a:r>
                    </a:p>
                    <a:p>
                      <a:pPr marL="171450" indent="-171450" eaLnBrk="1" hangingPunct="1">
                        <a:spcBef>
                          <a:spcPct val="100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kumimoji="0" lang="ru-RU" altLang="ru-RU" sz="1100" u="sng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Журнал</a:t>
                      </a:r>
                      <a:r>
                        <a:rPr kumimoji="0" lang="en-US" altLang="ru-RU" sz="1100" u="sng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 </a:t>
                      </a:r>
                      <a:r>
                        <a:rPr lang="ru-RU" altLang="ru-RU" sz="1100" u="sng" dirty="0" smtClean="0">
                          <a:latin typeface="+mn-lt"/>
                        </a:rPr>
                        <a:t>срабатывания выключателей</a:t>
                      </a:r>
                    </a:p>
                    <a:p>
                      <a:pPr marL="171450" indent="-171450" eaLnBrk="1" hangingPunct="1">
                        <a:spcBef>
                          <a:spcPct val="100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ru-RU" altLang="ru-RU" sz="1100" u="sng" dirty="0" smtClean="0">
                          <a:latin typeface="+mn-lt"/>
                        </a:rPr>
                        <a:t>Системный журнал</a:t>
                      </a:r>
                    </a:p>
                    <a:p>
                      <a:pPr marL="171450" indent="-171450" eaLnBrk="1" hangingPunct="1">
                        <a:spcBef>
                          <a:spcPct val="100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ru-RU" altLang="ru-RU" sz="1100" u="sng" dirty="0" smtClean="0">
                          <a:latin typeface="+mn-lt"/>
                        </a:rPr>
                        <a:t>Журнал технологических нарушений</a:t>
                      </a:r>
                      <a:endParaRPr lang="en-GB" altLang="ru-RU" sz="1100" u="sng" dirty="0" smtClean="0">
                        <a:latin typeface="+mn-lt"/>
                      </a:endParaRPr>
                    </a:p>
                    <a:p>
                      <a:pPr marL="171450" indent="-171450" eaLnBrk="1" hangingPunct="1">
                        <a:spcBef>
                          <a:spcPct val="100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ru-RU" altLang="ru-RU" sz="1100" u="sng" dirty="0" smtClean="0">
                          <a:latin typeface="+mn-lt"/>
                        </a:rPr>
                        <a:t>Журнал повреждений</a:t>
                      </a:r>
                    </a:p>
                    <a:p>
                      <a:pPr marL="171450" indent="-171450" eaLnBrk="1" hangingPunct="1">
                        <a:spcBef>
                          <a:spcPct val="100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ru-RU" altLang="ru-RU" sz="1100" u="none" dirty="0" smtClean="0">
                          <a:latin typeface="+mn-lt"/>
                        </a:rPr>
                        <a:t>Фильтрация, сортировка, экспорт в </a:t>
                      </a:r>
                      <a:r>
                        <a:rPr lang="en-US" altLang="ru-RU" sz="1100" u="none" dirty="0" smtClean="0">
                          <a:latin typeface="+mn-lt"/>
                        </a:rPr>
                        <a:t>MSEXCELL</a:t>
                      </a:r>
                      <a:endParaRPr lang="ru-RU" altLang="ru-RU" sz="1100" u="none" dirty="0" smtClean="0">
                        <a:latin typeface="+mn-lt"/>
                      </a:endParaRPr>
                    </a:p>
                  </a:txBody>
                  <a:tcPr marL="50951" marR="50951" marT="0" marB="0" horzOverflow="overflow"/>
                </a:tc>
                <a:tc>
                  <a:txBody>
                    <a:bodyPr/>
                    <a:lstStyle/>
                    <a:p>
                      <a:pPr marL="171450" marR="0" lvl="0" indent="-17145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Журнал событий и тревог</a:t>
                      </a:r>
                      <a:endParaRPr kumimoji="0" lang="en-US" altLang="ru-RU" sz="11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charset="0"/>
                      </a:endParaRPr>
                    </a:p>
                    <a:p>
                      <a:pPr marL="171450" marR="0" lvl="0" indent="-17145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Журнал</a:t>
                      </a: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с</a:t>
                      </a:r>
                      <a:r>
                        <a:rPr lang="ru-RU" altLang="ru-RU" sz="1100" dirty="0" smtClean="0">
                          <a:latin typeface="+mn-lt"/>
                        </a:rPr>
                        <a:t>рабатывания РЗА и АВР</a:t>
                      </a:r>
                      <a:endParaRPr lang="en-US" altLang="ru-RU" sz="1100" dirty="0" smtClean="0">
                        <a:latin typeface="+mn-lt"/>
                      </a:endParaRPr>
                    </a:p>
                    <a:p>
                      <a:pPr marL="171450" marR="0" lvl="0" indent="-17145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Журнал с</a:t>
                      </a:r>
                      <a:r>
                        <a:rPr lang="ru-RU" altLang="ru-RU" sz="1100" dirty="0" smtClean="0">
                          <a:latin typeface="+mn-lt"/>
                        </a:rPr>
                        <a:t>рабатывания выключателей</a:t>
                      </a:r>
                    </a:p>
                    <a:p>
                      <a:pPr marL="171450" marR="0" lvl="0" indent="-17145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altLang="ru-RU" sz="1100" u="none" dirty="0" smtClean="0">
                          <a:latin typeface="+mn-lt"/>
                        </a:rPr>
                        <a:t>Фильтрация, сортировка</a:t>
                      </a:r>
                    </a:p>
                    <a:p>
                      <a:pPr marL="171450" marR="0" lvl="0" indent="-17145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ru-RU" altLang="ru-RU" sz="1100" dirty="0" smtClean="0">
                        <a:latin typeface="+mn-lt"/>
                      </a:endParaRPr>
                    </a:p>
                  </a:txBody>
                  <a:tcPr marL="50951" marR="50951" marT="0" marB="0" horzOverflow="overflow"/>
                </a:tc>
                <a:tc>
                  <a:txBody>
                    <a:bodyPr/>
                    <a:lstStyle/>
                    <a:p>
                      <a:pPr marL="171450" marR="0" lvl="0" indent="-17145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Журнал событий и тревог</a:t>
                      </a:r>
                    </a:p>
                  </a:txBody>
                  <a:tcPr marL="50951" marR="50951" marT="0" marB="0" horzOverflow="overflow"/>
                </a:tc>
                <a:extLst>
                  <a:ext uri="{0D108BD9-81ED-4DB2-BD59-A6C34878D82A}">
                    <a16:rowId xmlns:a16="http://schemas.microsoft.com/office/drawing/2014/main" val="813911654"/>
                  </a:ext>
                </a:extLst>
              </a:tr>
              <a:tr h="79333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DMS</a:t>
                      </a:r>
                      <a:endParaRPr kumimoji="0" lang="ru-RU" altLang="ru-RU" sz="11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50951" marR="50951" marT="0" marB="0" vert="vert27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 </a:t>
                      </a:r>
                      <a:r>
                        <a:rPr kumimoji="0" lang="ru-RU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Расчеты электрических режимов</a:t>
                      </a: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171450" marR="0" lvl="0" indent="-17145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Наличие собственных библиотек расчетов режимов</a:t>
                      </a:r>
                    </a:p>
                    <a:p>
                      <a:pPr marL="171450" marR="0" lvl="0" indent="-17145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Подключение внешних библиотек 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DMS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171450" marR="0" lvl="0" indent="-17145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Наличие собственных библиотек расчетов</a:t>
                      </a:r>
                    </a:p>
                    <a:p>
                      <a:pPr marL="171450" marR="0" lvl="0" indent="-17145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Подключение внешних библиотек 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DMS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Нет</a:t>
                      </a:r>
                    </a:p>
                  </a:txBody>
                  <a:tcPr marL="50951" marR="50951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3358069648"/>
                  </a:ext>
                </a:extLst>
              </a:tr>
              <a:tr h="639666"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OMS</a:t>
                      </a:r>
                      <a:endParaRPr kumimoji="0" lang="ru-RU" sz="1100" b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50951" marR="50951" marT="0" marB="0" vert="vert270" anchor="ctr" horzOverflow="overflow"/>
                </a:tc>
                <a:tc>
                  <a:txBody>
                    <a:bodyPr/>
                    <a:lstStyle/>
                    <a:p>
                      <a:r>
                        <a:rPr kumimoji="0" 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Управление работами по восстановлению сети</a:t>
                      </a:r>
                    </a:p>
                    <a:p>
                      <a:r>
                        <a:rPr kumimoji="0" 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Работа с потребителем</a:t>
                      </a:r>
                      <a:endParaRPr kumimoji="0" lang="ru-RU" sz="1100" b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171450" marR="0" lvl="0" indent="-17145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Контроль обесточения, поиск  вариантов питания</a:t>
                      </a:r>
                    </a:p>
                    <a:p>
                      <a:pPr marL="171450" marR="0" lvl="0" indent="-17145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Ведение, доступ к БД потребителей</a:t>
                      </a:r>
                    </a:p>
                  </a:txBody>
                  <a:tcPr marL="50951" marR="50951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11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Требуется адаптация под заказчика</a:t>
                      </a: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Нет</a:t>
                      </a:r>
                    </a:p>
                  </a:txBody>
                  <a:tcPr marL="50951" marR="50951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699785789"/>
                  </a:ext>
                </a:extLst>
              </a:tr>
              <a:tr h="922345"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GIS</a:t>
                      </a:r>
                      <a:endParaRPr kumimoji="0" lang="ru-RU" sz="1100" b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50951" marR="50951" marT="0" marB="0" vert="vert270" anchor="ctr" horzOverflow="overflow"/>
                </a:tc>
                <a:tc>
                  <a:txBody>
                    <a:bodyPr/>
                    <a:lstStyle/>
                    <a:p>
                      <a:r>
                        <a:rPr kumimoji="0" lang="en-US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 </a:t>
                      </a:r>
                      <a:r>
                        <a:rPr kumimoji="0" 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Работа с </a:t>
                      </a:r>
                      <a:r>
                        <a:rPr kumimoji="0" lang="ru-RU" sz="1100" b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геоинформацией</a:t>
                      </a:r>
                      <a:endParaRPr kumimoji="0" lang="ru-RU" sz="1100" b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171450" marR="0" lvl="0" indent="-17145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Работа с векторными картами </a:t>
                      </a:r>
                      <a:r>
                        <a:rPr kumimoji="0" lang="en-US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OSM, MapInfo, </a:t>
                      </a: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Яндекс</a:t>
                      </a:r>
                      <a:r>
                        <a:rPr kumimoji="0" lang="en-US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Карты, </a:t>
                      </a:r>
                      <a:r>
                        <a:rPr kumimoji="0" lang="en-US" altLang="ru-RU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Google.Maps</a:t>
                      </a:r>
                      <a:endParaRPr kumimoji="0" lang="ru-RU" altLang="ru-RU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Импорт</a:t>
                      </a:r>
                      <a:r>
                        <a:rPr kumimoji="0" lang="en-US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объектов </a:t>
                      </a:r>
                      <a:r>
                        <a:rPr kumimoji="0" lang="en-US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Google *.KML</a:t>
                      </a: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n-US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GPS </a:t>
                      </a: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треков </a:t>
                      </a:r>
                    </a:p>
                    <a:p>
                      <a:pPr marL="171450" marR="0" lvl="0" indent="-17145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Маппирование</a:t>
                      </a: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объектов в системах</a:t>
                      </a: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altLang="ru-RU" sz="110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Маппирование</a:t>
                      </a: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объектов в системах</a:t>
                      </a:r>
                    </a:p>
                    <a:p>
                      <a:endParaRPr kumimoji="0" lang="ru-RU" sz="110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Нет</a:t>
                      </a:r>
                    </a:p>
                    <a:p>
                      <a:endParaRPr kumimoji="0" lang="ru-RU" sz="110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951" marR="50951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96328968"/>
                  </a:ext>
                </a:extLst>
              </a:tr>
              <a:tr h="677518"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TMS</a:t>
                      </a:r>
                      <a:endParaRPr kumimoji="0" lang="ru-RU" sz="1100" b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50951" marR="50951" marT="0" marB="0" vert="vert270" anchor="ctr" horzOverflow="overflow"/>
                </a:tc>
                <a:tc>
                  <a:txBody>
                    <a:bodyPr/>
                    <a:lstStyle/>
                    <a:p>
                      <a:r>
                        <a:rPr kumimoji="0" 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Тренажер диспетчера</a:t>
                      </a:r>
                      <a:endParaRPr kumimoji="0" lang="ru-RU" sz="1100" b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altLang="ru-RU" sz="1100" b="0" i="0" u="sng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Наличие специализированного «Тренажера по оперативным переключениям «Модус»</a:t>
                      </a: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Нет </a:t>
                      </a:r>
                      <a:endParaRPr kumimoji="0" lang="ru-RU" sz="110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нет</a:t>
                      </a:r>
                      <a:endParaRPr kumimoji="0" lang="ru-RU" sz="110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951" marR="50951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41158183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2640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391732861"/>
              </p:ext>
            </p:extLst>
          </p:nvPr>
        </p:nvGraphicFramePr>
        <p:xfrm>
          <a:off x="251520" y="764704"/>
          <a:ext cx="8640959" cy="442319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77712">
                  <a:extLst>
                    <a:ext uri="{9D8B030D-6E8A-4147-A177-3AD203B41FA5}">
                      <a16:colId xmlns:a16="http://schemas.microsoft.com/office/drawing/2014/main" val="2845254140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4206412541"/>
                    </a:ext>
                  </a:extLst>
                </a:gridCol>
                <a:gridCol w="2820392">
                  <a:extLst>
                    <a:ext uri="{9D8B030D-6E8A-4147-A177-3AD203B41FA5}">
                      <a16:colId xmlns:a16="http://schemas.microsoft.com/office/drawing/2014/main" val="982597530"/>
                    </a:ext>
                  </a:extLst>
                </a:gridCol>
                <a:gridCol w="1870448">
                  <a:extLst>
                    <a:ext uri="{9D8B030D-6E8A-4147-A177-3AD203B41FA5}">
                      <a16:colId xmlns:a16="http://schemas.microsoft.com/office/drawing/2014/main" val="2034375559"/>
                    </a:ext>
                  </a:extLst>
                </a:gridCol>
                <a:gridCol w="1584175">
                  <a:extLst>
                    <a:ext uri="{9D8B030D-6E8A-4147-A177-3AD203B41FA5}">
                      <a16:colId xmlns:a16="http://schemas.microsoft.com/office/drawing/2014/main" val="1475813527"/>
                    </a:ext>
                  </a:extLst>
                </a:gridCol>
              </a:tblGrid>
              <a:tr h="44454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50951" marR="50951" marT="0" marB="0" vert="vert270" anchor="ctr" horzOverflow="overflow"/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defRPr kumimoji="1" sz="1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Параметр</a:t>
                      </a:r>
                      <a:r>
                        <a:rPr kumimoji="0" lang="en-US" alt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/</a:t>
                      </a:r>
                      <a:r>
                        <a:rPr kumimoji="0" lang="ru-RU" alt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Решение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0951" marR="50951" marT="0" marB="0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defRPr kumimoji="1" sz="1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Решение на ДИС Модус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0951" marR="50951" marT="0" marB="0" anchor="ctr" horzOverflow="overflow"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       Решение на </a:t>
                      </a:r>
                      <a:r>
                        <a:rPr kumimoji="0" lang="en-US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SCADA/DMS</a:t>
                      </a:r>
                      <a:r>
                        <a:rPr kumimoji="0" lang="ru-RU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  </a:t>
                      </a:r>
                      <a:r>
                        <a:rPr kumimoji="0" lang="en-US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       </a:t>
                      </a:r>
                      <a:r>
                        <a:rPr kumimoji="0" lang="ru-RU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  +   </a:t>
                      </a:r>
                      <a:r>
                        <a:rPr kumimoji="0" lang="en-US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   </a:t>
                      </a:r>
                      <a:r>
                        <a:rPr kumimoji="0" lang="ru-RU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ОИК</a:t>
                      </a:r>
                    </a:p>
                  </a:txBody>
                  <a:tcPr marL="50951" marR="50951" marT="0" marB="0" anchor="ctr" horzOverflow="overflow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11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50951" marR="50951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3515965113"/>
                  </a:ext>
                </a:extLst>
              </a:tr>
              <a:tr h="444549">
                <a:tc rowSpan="3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MMS</a:t>
                      </a:r>
                      <a:endParaRPr kumimoji="0" lang="ru-RU" altLang="ru-RU" sz="11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50951" marR="50951" marT="0" marB="0" vert="vert270" anchor="ctr" horzOverflow="overflow"/>
                </a:tc>
                <a:tc>
                  <a:txBody>
                    <a:bodyPr/>
                    <a:lstStyle/>
                    <a:p>
                      <a:r>
                        <a:rPr kumimoji="0" 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Отчетность </a:t>
                      </a:r>
                      <a:endParaRPr kumimoji="0" lang="ru-RU" sz="1100" b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altLang="ru-RU" sz="1100" b="0" i="0" u="sng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Встроенный дизайнер отчетов и система отчетности</a:t>
                      </a: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Тренды, таблицы архивов</a:t>
                      </a:r>
                      <a:endParaRPr kumimoji="0" lang="ru-RU" sz="110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Тренды, таблицы архивов</a:t>
                      </a:r>
                    </a:p>
                  </a:txBody>
                  <a:tcPr marL="50951" marR="50951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2636367865"/>
                  </a:ext>
                </a:extLst>
              </a:tr>
              <a:tr h="642302"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50951" marR="50951" marT="0" marB="0" vert="vert27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Паспортизация</a:t>
                      </a:r>
                      <a:endParaRPr kumimoji="0" lang="ru-RU" altLang="ru-RU" sz="11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defRPr kumimoji="1" sz="1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Присутствует модель оборудования.</a:t>
                      </a:r>
                      <a:endParaRPr kumimoji="0" lang="ru-RU" altLang="ru-RU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Наличие </a:t>
                      </a:r>
                      <a:r>
                        <a:rPr kumimoji="0" lang="en-US" altLang="ru-RU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CIM</a:t>
                      </a:r>
                      <a:r>
                        <a:rPr kumimoji="0" lang="ru-RU" altLang="ru-RU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, Экспорт </a:t>
                      </a:r>
                      <a:r>
                        <a:rPr kumimoji="0" lang="en-US" altLang="ru-RU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CIM-RDF</a:t>
                      </a:r>
                      <a:endParaRPr kumimoji="0" lang="ru-RU" altLang="ru-RU" sz="1100" u="none" strike="noStrike" cap="none" normalizeH="0" baseline="0" dirty="0" smtClean="0">
                        <a:ln>
                          <a:noFill/>
                        </a:ln>
                        <a:effectLst/>
                        <a:latin typeface="+mn-lt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.  </a:t>
                      </a:r>
                    </a:p>
                  </a:txBody>
                  <a:tcPr marL="50951" marR="50951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Наличие </a:t>
                      </a:r>
                      <a:r>
                        <a:rPr kumimoji="0" lang="en-US" altLang="ru-RU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CIM.</a:t>
                      </a:r>
                      <a:endParaRPr kumimoji="0" lang="ru-RU" altLang="ru-RU" sz="1100" u="none" strike="noStrike" cap="none" normalizeH="0" baseline="0" dirty="0" smtClean="0">
                        <a:ln>
                          <a:noFill/>
                        </a:ln>
                        <a:effectLst/>
                        <a:latin typeface="+mn-lt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Присутствует модель оборудования.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0951" marR="50951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нет</a:t>
                      </a:r>
                    </a:p>
                  </a:txBody>
                  <a:tcPr marL="50951" marR="50951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3180118520"/>
                  </a:ext>
                </a:extLst>
              </a:tr>
              <a:tr h="2141008"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defRPr kumimoji="1" sz="1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Особенности реализации решения</a:t>
                      </a: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defRPr kumimoji="1" sz="1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228600" marR="0" lvl="0" indent="-22860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altLang="ru-RU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Двух-уровневое решение позволяет удешевить передачу данных, обеспечить полную синхронизацию данных филиалов и ЦУС в рамках </a:t>
                      </a:r>
                      <a:r>
                        <a:rPr kumimoji="0" lang="ru-RU" altLang="ru-RU" sz="1100" u="sng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единого </a:t>
                      </a:r>
                      <a:r>
                        <a:rPr kumimoji="0" lang="ru-RU" altLang="ru-RU" sz="1100" u="sng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многоуровнего</a:t>
                      </a:r>
                      <a:r>
                        <a:rPr kumimoji="0" lang="ru-RU" altLang="ru-RU" sz="1100" u="sng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 комплекса</a:t>
                      </a:r>
                    </a:p>
                    <a:p>
                      <a:pPr marL="228600" marR="0" lvl="0" indent="-22860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altLang="ru-RU" sz="1100" u="sng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Удаленное управление АРМ видеостены с АРМ Диспетчера</a:t>
                      </a:r>
                    </a:p>
                    <a:p>
                      <a:pPr marL="228600" marR="0" lvl="0" indent="-22860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altLang="ru-RU" sz="1100" u="sng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Наделение прав управления / ведение на район сети, объект, оборудование</a:t>
                      </a:r>
                    </a:p>
                    <a:p>
                      <a:pPr marL="228600" marR="0" lvl="0" indent="-22860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altLang="ru-RU" sz="1100" u="sng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Возможен экспорт</a:t>
                      </a:r>
                      <a:r>
                        <a:rPr kumimoji="0" lang="en-US" altLang="ru-RU" sz="1100" u="sng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 </a:t>
                      </a:r>
                      <a:r>
                        <a:rPr kumimoji="0" lang="ru-RU" altLang="ru-RU" sz="1100" u="sng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схемной графики в следующие </a:t>
                      </a:r>
                      <a:r>
                        <a:rPr kumimoji="0" lang="ru-RU" altLang="ru-RU" sz="1100" u="sng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веркторные</a:t>
                      </a:r>
                      <a:r>
                        <a:rPr kumimoji="0" lang="ru-RU" altLang="ru-RU" sz="1100" u="sng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, растровые форматы: </a:t>
                      </a:r>
                      <a:r>
                        <a:rPr kumimoji="0" lang="en-US" altLang="ru-RU" sz="1100" u="sng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MS VISIO,  AutoCAD, SVG, Jpeg</a:t>
                      </a:r>
                      <a:r>
                        <a:rPr kumimoji="0" lang="ru-RU" altLang="ru-RU" sz="1100" u="sng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, </a:t>
                      </a:r>
                      <a:r>
                        <a:rPr kumimoji="0" lang="en-US" altLang="ru-RU" sz="1100" u="sng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PNG, BMP, EMF, PDF, GIF</a:t>
                      </a:r>
                      <a:endParaRPr kumimoji="0" lang="ru-RU" altLang="ru-RU" sz="1100" u="sng" strike="noStrike" cap="none" normalizeH="0" baseline="0" dirty="0" smtClean="0">
                        <a:ln>
                          <a:noFill/>
                        </a:ln>
                        <a:effectLst/>
                        <a:latin typeface="+mn-lt"/>
                      </a:endParaRPr>
                    </a:p>
                    <a:p>
                      <a:pPr marL="228600" marR="0" lvl="0" indent="-22860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endParaRPr kumimoji="0" lang="ru-RU" altLang="ru-RU" sz="1100" u="sng" strike="noStrike" cap="none" normalizeH="0" baseline="0" dirty="0" smtClean="0">
                        <a:ln>
                          <a:noFill/>
                        </a:ln>
                        <a:effectLst/>
                        <a:latin typeface="+mn-lt"/>
                      </a:endParaRPr>
                    </a:p>
                  </a:txBody>
                  <a:tcPr marL="50951" marR="50951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Стандартная система объектовой автоматизации</a:t>
                      </a: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Стандартная система объектовой автоматизации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charset="0"/>
                      </a:endParaRPr>
                    </a:p>
                  </a:txBody>
                  <a:tcPr marL="50951" marR="50951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2681035923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51520" y="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Сравнительный анализ решений</a:t>
            </a:r>
            <a:r>
              <a:rPr lang="en-US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функциональный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6288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336704" cy="809280"/>
          </a:xfrm>
        </p:spPr>
        <p:txBody>
          <a:bodyPr>
            <a:normAutofit/>
          </a:bodyPr>
          <a:lstStyle/>
          <a:p>
            <a:pPr algn="l"/>
            <a:r>
              <a:rPr lang="ru-RU" sz="20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Сравнительный анализ решений</a:t>
            </a:r>
            <a:r>
              <a:rPr lang="en-US" sz="20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Архитектура / производительность</a:t>
            </a:r>
            <a:endParaRPr lang="en-US" sz="20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0708155"/>
              </p:ext>
            </p:extLst>
          </p:nvPr>
        </p:nvGraphicFramePr>
        <p:xfrm>
          <a:off x="323528" y="809280"/>
          <a:ext cx="8496944" cy="5789874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3762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89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440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67625">
                  <a:extLst>
                    <a:ext uri="{9D8B030D-6E8A-4147-A177-3AD203B41FA5}">
                      <a16:colId xmlns:a16="http://schemas.microsoft.com/office/drawing/2014/main" val="3661033512"/>
                    </a:ext>
                  </a:extLst>
                </a:gridCol>
              </a:tblGrid>
              <a:tr h="341652"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defRPr kumimoji="1" sz="1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Параметр</a:t>
                      </a:r>
                      <a:r>
                        <a:rPr kumimoji="0" lang="en-US" alt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/</a:t>
                      </a:r>
                      <a:r>
                        <a:rPr kumimoji="0" lang="ru-RU" alt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Решение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0951" marR="50951" marT="0" marB="0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defRPr kumimoji="1" sz="1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Решение на ДИС Модус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0951" marR="50951" marT="0" marB="0" anchor="ctr" horzOverflow="overflow"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  Решение на </a:t>
                      </a:r>
                      <a:r>
                        <a:rPr kumimoji="0" lang="en-US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SCADA/DMS  </a:t>
                      </a:r>
                      <a:r>
                        <a:rPr kumimoji="0" lang="ru-RU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   </a:t>
                      </a:r>
                      <a:r>
                        <a:rPr kumimoji="0" lang="en-US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 </a:t>
                      </a:r>
                      <a:r>
                        <a:rPr kumimoji="0" lang="ru-RU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 +   </a:t>
                      </a:r>
                      <a:r>
                        <a:rPr kumimoji="0" lang="en-US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     </a:t>
                      </a:r>
                      <a:r>
                        <a:rPr kumimoji="0" lang="ru-RU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  ОИК</a:t>
                      </a:r>
                    </a:p>
                  </a:txBody>
                  <a:tcPr marL="50951" marR="50951" marT="0" marB="0" anchor="ctr" horzOverflow="overflow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3852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Архитектура</a:t>
                      </a: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Клиент-Сервер</a:t>
                      </a: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FEP-SCADA </a:t>
                      </a: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сервер-АРМ пользователя</a:t>
                      </a:r>
                    </a:p>
                  </a:txBody>
                  <a:tcPr marL="50951" marR="50951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ЦППС-ОИК Сервер- АРМ пользователя</a:t>
                      </a:r>
                    </a:p>
                  </a:txBody>
                  <a:tcPr marL="50951" marR="50951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3852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Платформа сервер / клиента</a:t>
                      </a: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Х86/ </a:t>
                      </a:r>
                      <a:r>
                        <a:rPr kumimoji="0" lang="en-US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Windows</a:t>
                      </a:r>
                      <a:endParaRPr kumimoji="0" lang="ru-RU" altLang="ru-RU" sz="11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Х86/ </a:t>
                      </a:r>
                      <a:r>
                        <a:rPr kumimoji="0" lang="en-US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Windows / Linux</a:t>
                      </a:r>
                      <a:endParaRPr kumimoji="0" lang="ru-RU" altLang="ru-RU" sz="11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Х86/ </a:t>
                      </a:r>
                      <a:r>
                        <a:rPr kumimoji="0" lang="en-US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Windows</a:t>
                      </a:r>
                      <a:endParaRPr kumimoji="0" lang="ru-RU" altLang="ru-RU" sz="11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951" marR="50951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3385578332"/>
                  </a:ext>
                </a:extLst>
              </a:tr>
              <a:tr h="30832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Web </a:t>
                      </a:r>
                      <a:r>
                        <a:rPr kumimoji="0" lang="ru-RU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Доступ</a:t>
                      </a: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нет</a:t>
                      </a: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есть</a:t>
                      </a: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нет</a:t>
                      </a:r>
                    </a:p>
                  </a:txBody>
                  <a:tcPr marL="50951" marR="50951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638218420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Мобильный клиент</a:t>
                      </a: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 платформе Х86/ </a:t>
                      </a:r>
                      <a:r>
                        <a:rPr kumimoji="0" lang="en-US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Windows</a:t>
                      </a:r>
                      <a:endParaRPr kumimoji="0" lang="ru-RU" altLang="ru-RU" sz="11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нет</a:t>
                      </a: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нет</a:t>
                      </a:r>
                    </a:p>
                  </a:txBody>
                  <a:tcPr marL="50951" marR="50951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823467697"/>
                  </a:ext>
                </a:extLst>
              </a:tr>
              <a:tr h="20612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Коммуникации</a:t>
                      </a:r>
                      <a:r>
                        <a:rPr kumimoji="0" lang="en-US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 c</a:t>
                      </a:r>
                      <a:r>
                        <a:rPr kumimoji="0" lang="ru-RU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 нижними уровнями, интеграция</a:t>
                      </a: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ADO ODBC</a:t>
                      </a: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n-US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OPC DA, RPC, SOAP, </a:t>
                      </a: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МЭК  </a:t>
                      </a:r>
                      <a:r>
                        <a:rPr kumimoji="0" lang="en-US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60870</a:t>
                      </a: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-5</a:t>
                      </a: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МЭК  </a:t>
                      </a:r>
                      <a:r>
                        <a:rPr kumimoji="0" lang="en-US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60870</a:t>
                      </a: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-5, -6, 61850</a:t>
                      </a: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МЭК  </a:t>
                      </a:r>
                      <a:r>
                        <a:rPr kumimoji="0" lang="en-US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60870</a:t>
                      </a: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-5, 61850</a:t>
                      </a:r>
                      <a:r>
                        <a:rPr kumimoji="0" lang="en-US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Modbus, ….</a:t>
                      </a:r>
                      <a:endParaRPr kumimoji="0" lang="ru-RU" altLang="ru-RU" sz="11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951" marR="50951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542">
                <a:tc>
                  <a:txBody>
                    <a:bodyPr/>
                    <a:lstStyle/>
                    <a:p>
                      <a:r>
                        <a:rPr kumimoji="0" 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Размер БДРВ</a:t>
                      </a:r>
                      <a:endParaRPr kumimoji="0" lang="ru-RU" sz="1100" b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171450" marR="0" lvl="0" indent="-17145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 500 тыс. ТИ</a:t>
                      </a:r>
                    </a:p>
                    <a:p>
                      <a:pPr marL="171450" marR="0" lvl="0" indent="-17145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 500 тыс. ТС</a:t>
                      </a: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171450" marR="0" lvl="0" indent="-17145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 500 тыс. ТИ</a:t>
                      </a:r>
                    </a:p>
                    <a:p>
                      <a:pPr marL="171450" marR="0" lvl="0" indent="-17145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 500 тыс. ТС</a:t>
                      </a: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171450" marR="0" lvl="0" indent="-17145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 32 (128) тыс. ТИ</a:t>
                      </a:r>
                    </a:p>
                    <a:p>
                      <a:pPr marL="171450" marR="0" lvl="0" indent="-17145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 32 (128) тыс. ТС</a:t>
                      </a:r>
                      <a:endParaRPr kumimoji="0" lang="ru-RU" altLang="ru-RU" sz="18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951" marR="50951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0495"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defRPr kumimoji="1" sz="1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Производительность </a:t>
                      </a:r>
                      <a:r>
                        <a:rPr kumimoji="0" lang="en-US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SCADA</a:t>
                      </a:r>
                      <a:endParaRPr kumimoji="0" lang="ru-RU" altLang="ru-RU" sz="11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defRPr kumimoji="1" sz="1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171450" marR="0" lvl="0" indent="-17145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 100 тыс. ТИ в 1 сек.</a:t>
                      </a:r>
                    </a:p>
                    <a:p>
                      <a:pPr marL="171450" marR="0" lvl="0" indent="-17145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  100 тыс. ТС в 1 сек.</a:t>
                      </a: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171450" marR="0" lvl="0" indent="-17145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 250 тыс. ТИ в 1 сек.</a:t>
                      </a:r>
                    </a:p>
                    <a:p>
                      <a:pPr marL="171450" marR="0" lvl="0" indent="-17145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 250 тыс. ТС в 1 сек.</a:t>
                      </a: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171450" marR="0" lvl="0" indent="-17145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 128 тыс. ТИ в 1 сек.</a:t>
                      </a:r>
                    </a:p>
                    <a:p>
                      <a:pPr marL="171450" marR="0" lvl="0" indent="-17145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 100 тыс. ТС в 1 сек.</a:t>
                      </a:r>
                    </a:p>
                  </a:txBody>
                  <a:tcPr marL="50951" marR="50951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2399">
                <a:tc>
                  <a:txBody>
                    <a:bodyPr/>
                    <a:lstStyle/>
                    <a:p>
                      <a:r>
                        <a:rPr kumimoji="0" 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Синхронизации данных после старта </a:t>
                      </a:r>
                      <a:endParaRPr kumimoji="0" lang="ru-RU" sz="1100" b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Агент синхронизации</a:t>
                      </a:r>
                      <a:r>
                        <a:rPr kumimoji="0" lang="en-US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</a:t>
                      </a:r>
                      <a:r>
                        <a:rPr kumimoji="0" lang="ru-RU" altLang="ru-RU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ху</a:t>
                      </a:r>
                      <a:endParaRPr kumimoji="0" lang="ru-RU" altLang="ru-RU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951" marR="50951" marT="0" marB="0" anchor="ctr" horzOverflow="overflow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Общий опрос по </a:t>
                      </a: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МЭК  </a:t>
                      </a:r>
                      <a:r>
                        <a:rPr kumimoji="0" lang="en-US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60870</a:t>
                      </a: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-5</a:t>
                      </a:r>
                      <a:endParaRPr kumimoji="0" lang="ru-RU" sz="110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951" marR="50951" marT="0" marB="0" anchor="ctr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4979"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defRPr kumimoji="1" sz="1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Изменение конфигурации без останова сервера</a:t>
                      </a:r>
                      <a:endParaRPr kumimoji="0" lang="ru-RU" altLang="ru-RU" sz="11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defRPr kumimoji="1" sz="1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Возможно</a:t>
                      </a: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Нет</a:t>
                      </a: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Возможно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charset="0"/>
                      </a:endParaRPr>
                    </a:p>
                  </a:txBody>
                  <a:tcPr marL="50951" marR="50951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Резервирование серверов / Время переключения АРМ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Холодное / Ручное по сигнализации</a:t>
                      </a: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Горячее / -</a:t>
                      </a:r>
                      <a:endParaRPr kumimoji="0" lang="ru-RU" altLang="ru-RU" sz="11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Горячее / Максимальное 5 с</a:t>
                      </a:r>
                      <a:endParaRPr kumimoji="0" lang="ru-RU" altLang="ru-RU" sz="11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951" marR="50951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Максимальное количество АРМ</a:t>
                      </a: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Ограничивается возможностями аппаратной платформы</a:t>
                      </a:r>
                      <a:endParaRPr kumimoji="0" lang="ru-RU" altLang="ru-RU" sz="11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951" marR="50951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Ограничивается возможностями аппаратной платформы</a:t>
                      </a:r>
                      <a:endParaRPr kumimoji="0" lang="ru-RU" altLang="ru-RU" sz="11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951" marR="50951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512</a:t>
                      </a:r>
                    </a:p>
                  </a:txBody>
                  <a:tcPr marL="50951" marR="50951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Стандартный цикл обработки данных ТМ, включая оперативные расчеты</a:t>
                      </a:r>
                      <a:endParaRPr kumimoji="0" lang="ru-RU" altLang="ru-RU" sz="11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1 с</a:t>
                      </a: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1 с</a:t>
                      </a: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1 с</a:t>
                      </a:r>
                    </a:p>
                  </a:txBody>
                  <a:tcPr marL="50951" marR="50951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769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7933634"/>
              </p:ext>
            </p:extLst>
          </p:nvPr>
        </p:nvGraphicFramePr>
        <p:xfrm>
          <a:off x="323528" y="693396"/>
          <a:ext cx="8496944" cy="5928416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160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523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3661033512"/>
                    </a:ext>
                  </a:extLst>
                </a:gridCol>
              </a:tblGrid>
              <a:tr h="341652"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defRPr kumimoji="1" sz="1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Параметр</a:t>
                      </a:r>
                      <a:r>
                        <a:rPr kumimoji="0" lang="en-US" alt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/</a:t>
                      </a:r>
                      <a:r>
                        <a:rPr kumimoji="0" lang="ru-RU" alt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Решение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0951" marR="50951" marT="0" marB="0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defRPr kumimoji="1" sz="1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Решение на ДИС Модус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0951" marR="50951" marT="0" marB="0" anchor="ctr" horzOverflow="overflow"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  Решение на </a:t>
                      </a:r>
                      <a:r>
                        <a:rPr kumimoji="0" lang="en-US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SCADA/DMS  </a:t>
                      </a:r>
                      <a:r>
                        <a:rPr kumimoji="0" lang="ru-RU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   </a:t>
                      </a:r>
                      <a:r>
                        <a:rPr kumimoji="0" lang="en-US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 </a:t>
                      </a:r>
                      <a:r>
                        <a:rPr kumimoji="0" lang="ru-RU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 +   </a:t>
                      </a:r>
                      <a:r>
                        <a:rPr kumimoji="0" lang="en-US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     </a:t>
                      </a:r>
                      <a:r>
                        <a:rPr kumimoji="0" lang="ru-RU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  ОИК</a:t>
                      </a:r>
                    </a:p>
                  </a:txBody>
                  <a:tcPr marL="50951" marR="50951" marT="0" marB="0" anchor="ctr" horzOverflow="overflow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542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Интеграция с Телескоп+</a:t>
                      </a: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OPC DA /</a:t>
                      </a:r>
                      <a:r>
                        <a:rPr kumimoji="0" lang="en-US" altLang="ru-RU" sz="110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OPC HDA </a:t>
                      </a:r>
                      <a:r>
                        <a:rPr kumimoji="0" lang="en-US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 </a:t>
                      </a: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Разработка нестандартного протокола (1-2 мес.)</a:t>
                      </a: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OPC DA </a:t>
                      </a:r>
                      <a:endParaRPr kumimoji="0" lang="ru-RU" altLang="ru-RU" sz="11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OPC DA </a:t>
                      </a:r>
                      <a:endParaRPr kumimoji="0" lang="ru-RU" altLang="ru-RU" sz="11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951" marR="50951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93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Трудоемкость инжиниринга </a:t>
                      </a: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Работы по разработке конфигурации систем комплекса:</a:t>
                      </a:r>
                    </a:p>
                    <a:p>
                      <a:pPr marL="171450" marR="0" lvl="0" indent="-17145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Экранные формы, модель сети</a:t>
                      </a:r>
                    </a:p>
                    <a:p>
                      <a:pPr marL="171450" marR="0" lvl="0" indent="-17145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БД Сигналов</a:t>
                      </a:r>
                    </a:p>
                    <a:p>
                      <a:pPr marL="171450" marR="0" lvl="0" indent="-17145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Журналы</a:t>
                      </a:r>
                    </a:p>
                    <a:p>
                      <a:pPr marL="171450" marR="0" lvl="0" indent="-17145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Интерфейсы интеграции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выполняются один раз для всех объектов комплекса и компонуются в зависимости от потребностей каждого объекта</a:t>
                      </a: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Необходимо выполнять инжиниринг для каждого объекта</a:t>
                      </a: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Необходимо выполнять инжиниринг для каждого объекта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951" marR="50951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893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Генерация однолинейных схем</a:t>
                      </a: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состав инструмента инжиниринга входит утилита генерации однолинейных схем на основе шаблонов, общего композитного представления </a:t>
                      </a: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Требуется ручная </a:t>
                      </a:r>
                      <a:r>
                        <a:rPr kumimoji="0" lang="ru-RU" altLang="ru-RU" sz="110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отрисовка</a:t>
                      </a: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и </a:t>
                      </a:r>
                      <a:r>
                        <a:rPr kumimoji="0" lang="ru-RU" altLang="ru-RU" sz="110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параметрирование</a:t>
                      </a:r>
                      <a:endParaRPr kumimoji="0" lang="ru-RU" altLang="ru-RU" sz="11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Требуется ручная </a:t>
                      </a:r>
                      <a:r>
                        <a:rPr kumimoji="0" lang="ru-RU" altLang="ru-RU" sz="110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отрисовка</a:t>
                      </a: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и </a:t>
                      </a:r>
                      <a:r>
                        <a:rPr kumimoji="0" lang="ru-RU" altLang="ru-RU" sz="110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параметрирование</a:t>
                      </a:r>
                      <a:endParaRPr kumimoji="0" lang="ru-RU" altLang="ru-RU" sz="11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951" marR="50951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68729080"/>
                  </a:ext>
                </a:extLst>
              </a:tr>
              <a:tr h="387472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Трудоемкость сопровождения изменений конфигурации комплекса (массива схем, экранных форм, БД сигналов) </a:t>
                      </a: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Изменения вносятся в одном месте, и далее синхронизируются автоматически в рамках единого комплекса без перерыва в работе</a:t>
                      </a: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Необходимо поддерживать конфигурацию каждого объекта </a:t>
                      </a: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Необходимо поддерживать конфигурацию каждого объекта 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11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951" marR="50951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0857">
                <a:tc>
                  <a:txBody>
                    <a:bodyPr/>
                    <a:lstStyle/>
                    <a:p>
                      <a:r>
                        <a:rPr kumimoji="0" 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Трудоемкость поддержки обмена информацией между узлами комплекса</a:t>
                      </a:r>
                      <a:endParaRPr kumimoji="0" lang="ru-RU" sz="1100" b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 использованием внутренних механизмов синхронизации (межмашинного обмена)</a:t>
                      </a: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Необходимость реализации,  поддержки конфигурации телемеханических протоколов  </a:t>
                      </a: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alt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Необходимость реализации,  поддержки конфигурации телемеханических протоколов  </a:t>
                      </a:r>
                    </a:p>
                  </a:txBody>
                  <a:tcPr marL="50951" marR="50951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239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Оперативная заказная доработка ПО</a:t>
                      </a: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процессе внедрения или эксплуатации доступна возможность разработки новых функциональны модулей, интерфейсов </a:t>
                      </a: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ru-RU" sz="110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951" marR="50951" marT="0" marB="0" anchor="ctr" horzOverflow="overflow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ru-RU" sz="11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ru-RU" sz="110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951" marR="50951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79512" y="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Сравнительный анализ решений</a:t>
            </a:r>
            <a:r>
              <a:rPr lang="en-US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Особенности реализации проекта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120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3231</TotalTime>
  <Words>1055</Words>
  <Application>Microsoft Office PowerPoint</Application>
  <PresentationFormat>Экран (4:3)</PresentationFormat>
  <Paragraphs>227</Paragraphs>
  <Slides>9</Slides>
  <Notes>5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Times New Roman</vt:lpstr>
      <vt:lpstr>Оформление по умолчанию</vt:lpstr>
      <vt:lpstr>Visio</vt:lpstr>
      <vt:lpstr>Презентация PowerPoint</vt:lpstr>
      <vt:lpstr>Требования к платформе</vt:lpstr>
      <vt:lpstr>Варианты платформы: ОИК</vt:lpstr>
      <vt:lpstr>Варианты платформы: ДИС МОДУС</vt:lpstr>
      <vt:lpstr>Сравнительный анализ решений функциональный</vt:lpstr>
      <vt:lpstr>Презентация PowerPoint</vt:lpstr>
      <vt:lpstr>Презентация PowerPoint</vt:lpstr>
      <vt:lpstr>Сравнительный анализ решений Архитектура / производительность</vt:lpstr>
      <vt:lpstr>Презентация PowerPoint</vt:lpstr>
    </vt:vector>
  </TitlesOfParts>
  <Company>Модус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Артем Поляков</dc:creator>
  <cp:lastModifiedBy>Артем Поляков</cp:lastModifiedBy>
  <cp:revision>347</cp:revision>
  <dcterms:created xsi:type="dcterms:W3CDTF">2004-11-16T18:01:22Z</dcterms:created>
  <dcterms:modified xsi:type="dcterms:W3CDTF">2017-04-24T07:56:50Z</dcterms:modified>
</cp:coreProperties>
</file>